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91" r:id="rId7"/>
    <p:sldId id="292" r:id="rId8"/>
    <p:sldId id="293" r:id="rId9"/>
    <p:sldId id="261" r:id="rId10"/>
    <p:sldId id="262" r:id="rId11"/>
    <p:sldId id="263" r:id="rId12"/>
    <p:sldId id="264" r:id="rId13"/>
    <p:sldId id="294" r:id="rId14"/>
    <p:sldId id="295" r:id="rId15"/>
    <p:sldId id="265" r:id="rId16"/>
    <p:sldId id="296" r:id="rId17"/>
    <p:sldId id="297" r:id="rId18"/>
    <p:sldId id="298" r:id="rId19"/>
    <p:sldId id="299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300" r:id="rId28"/>
    <p:sldId id="302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5" r:id="rId37"/>
    <p:sldId id="380" r:id="rId38"/>
    <p:sldId id="382" r:id="rId39"/>
    <p:sldId id="344" r:id="rId40"/>
    <p:sldId id="381" r:id="rId41"/>
    <p:sldId id="379" r:id="rId42"/>
    <p:sldId id="383" r:id="rId43"/>
    <p:sldId id="384" r:id="rId44"/>
    <p:sldId id="385" r:id="rId45"/>
    <p:sldId id="386" r:id="rId46"/>
    <p:sldId id="346" r:id="rId47"/>
    <p:sldId id="347" r:id="rId48"/>
    <p:sldId id="371" r:id="rId49"/>
    <p:sldId id="372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9" r:id="rId60"/>
    <p:sldId id="360" r:id="rId61"/>
    <p:sldId id="361" r:id="rId62"/>
    <p:sldId id="362" r:id="rId63"/>
    <p:sldId id="365" r:id="rId64"/>
    <p:sldId id="366" r:id="rId65"/>
    <p:sldId id="357" r:id="rId66"/>
    <p:sldId id="387" r:id="rId67"/>
    <p:sldId id="388" r:id="rId68"/>
    <p:sldId id="389" r:id="rId69"/>
    <p:sldId id="390" r:id="rId70"/>
    <p:sldId id="391" r:id="rId71"/>
    <p:sldId id="392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8B2CF1-C75D-4F7E-A100-BD5A6AD9CF12}">
  <a:tblStyle styleId="{178B2CF1-C75D-4F7E-A100-BD5A6AD9C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70359D5-66E4-4F31-8F93-66B10F3B2B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8153" autoAdjust="0"/>
  </p:normalViewPr>
  <p:slideViewPr>
    <p:cSldViewPr snapToGrid="0">
      <p:cViewPr varScale="1">
        <p:scale>
          <a:sx n="65" d="100"/>
          <a:sy n="65" d="100"/>
        </p:scale>
        <p:origin x="84" y="7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92400b42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92400b42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6155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92400b42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92400b42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92400b42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92400b42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92400b42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92400b42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92400b42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92400b42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92400b42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92400b42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92400b42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92400b42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92400b42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92400b42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92400b42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92400b42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0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91e49a6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91e49a6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92400b42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92400b42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800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93c521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93c521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04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93c521bf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93c521bf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038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93c521b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93c521b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496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93c521bf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93c521bf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448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93c521bf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93c521bf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828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93c521bf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93c521bf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986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93c521bf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93c521bf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745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9efdf9ba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9efdf9ba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35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9efdf9b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9efdf9ba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73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91e49a6e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91e49a6e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93c521bf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93c521bf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357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93c521bf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93c521bf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168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93c521bf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93c521bf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106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93c521bf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93c521bf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255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93c521bf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a93c521bf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20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93c521bf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93c521bf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215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93c521bf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93c521bf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950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93c521bf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93c521bf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194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93c521bf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93c521bf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799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93c521bf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93c521bf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15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91e49a6e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91e49a6e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9efdf9ba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9efdf9ba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0641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9efdf9ba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9efdf9ba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5837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a9efdf9ba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a9efdf9ba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800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9efdf9ba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9efdf9ba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610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9efdf9ba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9efdf9ba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682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9efdf9ba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9efdf9ba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5223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358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93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02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594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92400b42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92400b42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305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92400b4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92400b4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92400b4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92400b4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92400b42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92400b42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92400b42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92400b42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76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i/seller/orders/m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專案名稱: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全端電商平台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成員: Eric, Vincent, Stone, Barry, Alex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1868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/>
              <a:t>商城首頁</a:t>
            </a:r>
            <a:endParaRPr sz="3800" b="1"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174903" y="572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" dirty="0" smtClean="0">
                <a:solidFill>
                  <a:schemeClr val="tx1"/>
                </a:solidFill>
              </a:rPr>
              <a:t>登入成功後進入</a:t>
            </a:r>
            <a:r>
              <a:rPr lang="en" dirty="0">
                <a:solidFill>
                  <a:schemeClr val="tx1"/>
                </a:solidFill>
              </a:rPr>
              <a:t>”商城首頁</a:t>
            </a:r>
            <a:r>
              <a:rPr lang="en" dirty="0" smtClean="0">
                <a:solidFill>
                  <a:schemeClr val="tx1"/>
                </a:solidFill>
              </a:rPr>
              <a:t>”</a:t>
            </a:r>
            <a:r>
              <a:rPr lang="zh-TW" altLang="en-US" dirty="0">
                <a:solidFill>
                  <a:schemeClr val="tx1"/>
                </a:solidFill>
              </a:rPr>
              <a:t>瀏覽或篩選上架</a:t>
            </a:r>
            <a:r>
              <a:rPr lang="zh-TW" altLang="en-US" dirty="0" smtClean="0">
                <a:solidFill>
                  <a:schemeClr val="tx1"/>
                </a:solidFill>
              </a:rPr>
              <a:t>商品</a:t>
            </a:r>
            <a:endParaRPr lang="en-US" altLang="zh-TW" dirty="0">
              <a:solidFill>
                <a:schemeClr val="tx1"/>
              </a:solidFill>
            </a:endParaRPr>
          </a:p>
          <a:p>
            <a:pPr marL="285750" indent="-285750"/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4730420" y="572700"/>
            <a:ext cx="3999900" cy="341640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商品詳情頁查看庫存與真實顧客</a:t>
            </a:r>
            <a:r>
              <a:rPr lang="zh-TW" altLang="en-US" dirty="0" smtClean="0">
                <a:solidFill>
                  <a:schemeClr val="tx1"/>
                </a:solidFill>
              </a:rPr>
              <a:t>評價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選擇</a:t>
            </a:r>
            <a:r>
              <a:rPr lang="zh-TW" altLang="en-US" dirty="0" smtClean="0">
                <a:solidFill>
                  <a:schemeClr val="tx1"/>
                </a:solidFill>
              </a:rPr>
              <a:t>數量，按下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加入購物車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zh-TW" altLang="en-US" dirty="0" smtClean="0">
                <a:solidFill>
                  <a:schemeClr val="tx1"/>
                </a:solidFill>
              </a:rPr>
              <a:t>，就可以將商品放入購物車了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80" y="1152475"/>
            <a:ext cx="3583545" cy="273481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4" y="1457775"/>
            <a:ext cx="3020592" cy="326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119544" y="16016"/>
            <a:ext cx="18152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管理購物車</a:t>
            </a:r>
            <a:endParaRPr b="1" dirty="0"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119544" y="58871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" dirty="0">
                <a:solidFill>
                  <a:schemeClr val="tx1"/>
                </a:solidFill>
              </a:rPr>
              <a:t>點選「購物車」進入購物車畫面</a:t>
            </a:r>
            <a:endParaRPr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</a:pPr>
            <a:r>
              <a:rPr lang="zh-TW" altLang="en-US" dirty="0">
                <a:solidFill>
                  <a:schemeClr val="tx1"/>
                </a:solidFill>
              </a:rPr>
              <a:t>檢視</a:t>
            </a:r>
            <a:r>
              <a:rPr lang="en" dirty="0" smtClean="0">
                <a:solidFill>
                  <a:schemeClr val="tx1"/>
                </a:solidFill>
              </a:rPr>
              <a:t>已經加入的商品清單</a:t>
            </a:r>
            <a:endParaRPr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</a:pPr>
            <a:r>
              <a:rPr lang="en" dirty="0" smtClean="0">
                <a:solidFill>
                  <a:schemeClr val="tx1"/>
                </a:solidFill>
              </a:rPr>
              <a:t>可以刪除購物車中的商品</a:t>
            </a:r>
            <a:endParaRPr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zh-TW" altLang="en-US" dirty="0" smtClean="0">
                <a:solidFill>
                  <a:schemeClr val="tx1"/>
                </a:solidFill>
              </a:rPr>
              <a:t>顯示錢包餘額跟</a:t>
            </a:r>
            <a:r>
              <a:rPr lang="en" dirty="0" smtClean="0">
                <a:solidFill>
                  <a:schemeClr val="tx1"/>
                </a:solidFill>
              </a:rPr>
              <a:t>總金額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337" y="1350793"/>
            <a:ext cx="5682297" cy="33591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0" y="54086"/>
            <a:ext cx="10400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/>
              <a:t>結帳</a:t>
            </a:r>
            <a:endParaRPr b="1" dirty="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195943" y="65282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/>
            <a:r>
              <a:rPr lang="en" dirty="0" smtClean="0">
                <a:solidFill>
                  <a:schemeClr val="tx1"/>
                </a:solidFill>
              </a:rPr>
              <a:t>點選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錢包</a:t>
            </a:r>
            <a:r>
              <a:rPr lang="en" dirty="0" smtClean="0">
                <a:solidFill>
                  <a:schemeClr val="tx1"/>
                </a:solidFill>
              </a:rPr>
              <a:t>結帳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en" dirty="0" smtClean="0">
                <a:solidFill>
                  <a:schemeClr val="tx1"/>
                </a:solidFill>
              </a:rPr>
              <a:t>按鈕後</a:t>
            </a:r>
            <a:r>
              <a:rPr lang="zh-TW" altLang="en-US" dirty="0" smtClean="0">
                <a:solidFill>
                  <a:schemeClr val="tx1"/>
                </a:solidFill>
              </a:rPr>
              <a:t>，</a:t>
            </a:r>
            <a:r>
              <a:rPr lang="en" dirty="0" smtClean="0">
                <a:solidFill>
                  <a:schemeClr val="tx1"/>
                </a:solidFill>
              </a:rPr>
              <a:t>會從錢包餘額中扣款</a:t>
            </a:r>
          </a:p>
          <a:p>
            <a:pPr marL="285750" lvl="0" indent="-285750"/>
            <a:r>
              <a:rPr lang="zh-TW" altLang="en-US" dirty="0" smtClean="0">
                <a:solidFill>
                  <a:schemeClr val="tx1"/>
                </a:solidFill>
              </a:rPr>
              <a:t>餘額不足或是</a:t>
            </a:r>
            <a:r>
              <a:rPr lang="en" altLang="zh-TW" dirty="0" smtClean="0">
                <a:solidFill>
                  <a:schemeClr val="tx1"/>
                </a:solidFill>
              </a:rPr>
              <a:t>點選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儲值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zh-TW" altLang="en-US" dirty="0" smtClean="0">
                <a:solidFill>
                  <a:schemeClr val="tx1"/>
                </a:solidFill>
              </a:rPr>
              <a:t>，則會跳出儲值視窗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idx="2"/>
          </p:nvPr>
        </p:nvSpPr>
        <p:spPr>
          <a:xfrm>
            <a:off x="4633617" y="652826"/>
            <a:ext cx="3999900" cy="3416400"/>
          </a:xfrm>
        </p:spPr>
        <p:txBody>
          <a:bodyPr/>
          <a:lstStyle/>
          <a:p>
            <a:pPr lvl="0"/>
            <a:r>
              <a:rPr lang="en" altLang="zh-TW" dirty="0">
                <a:solidFill>
                  <a:schemeClr val="tx1"/>
                </a:solidFill>
              </a:rPr>
              <a:t>點選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綠界支付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en" altLang="zh-TW" dirty="0">
                <a:solidFill>
                  <a:schemeClr val="tx1"/>
                </a:solidFill>
              </a:rPr>
              <a:t>按鈕後</a:t>
            </a:r>
            <a:r>
              <a:rPr lang="zh-TW" altLang="en-US" dirty="0">
                <a:solidFill>
                  <a:schemeClr val="tx1"/>
                </a:solidFill>
              </a:rPr>
              <a:t>，</a:t>
            </a:r>
            <a:r>
              <a:rPr lang="en" altLang="zh-TW" dirty="0" smtClean="0">
                <a:solidFill>
                  <a:schemeClr val="tx1"/>
                </a:solidFill>
              </a:rPr>
              <a:t>會</a:t>
            </a:r>
            <a:r>
              <a:rPr lang="zh-TW" altLang="en-US" dirty="0" smtClean="0">
                <a:solidFill>
                  <a:schemeClr val="tx1"/>
                </a:solidFill>
              </a:rPr>
              <a:t>前往綠界網站進行交易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9" y="1502237"/>
            <a:ext cx="3351764" cy="236201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157" y="1307252"/>
            <a:ext cx="3656820" cy="31207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169" y="173356"/>
            <a:ext cx="1517100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建立訂單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2146" y="973571"/>
            <a:ext cx="3999900" cy="3416400"/>
          </a:xfrm>
        </p:spPr>
        <p:txBody>
          <a:bodyPr>
            <a:normAutofit/>
          </a:bodyPr>
          <a:lstStyle/>
          <a:p>
            <a:pPr marL="285750" indent="-285750" algn="ctr">
              <a:buSzPts val="1800"/>
            </a:pPr>
            <a:r>
              <a:rPr lang="zh-TW" altLang="en-US" sz="1800" dirty="0">
                <a:solidFill>
                  <a:schemeClr val="tx1"/>
                </a:solidFill>
              </a:rPr>
              <a:t>結帳完成後建立訂單</a:t>
            </a:r>
            <a:endParaRPr lang="en-US" altLang="zh-TW" sz="1800" dirty="0">
              <a:solidFill>
                <a:schemeClr val="tx1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2"/>
          </p:nvPr>
        </p:nvSpPr>
        <p:spPr>
          <a:xfrm>
            <a:off x="4010764" y="902478"/>
            <a:ext cx="5055430" cy="3416400"/>
          </a:xfrm>
        </p:spPr>
        <p:txBody>
          <a:bodyPr/>
          <a:lstStyle/>
          <a:p>
            <a:pPr marL="285750" indent="-285750" algn="ctr">
              <a:buSzPts val="1800"/>
            </a:pPr>
            <a:r>
              <a:rPr lang="zh-TW" altLang="en-US" sz="1800" dirty="0">
                <a:solidFill>
                  <a:schemeClr val="tx1"/>
                </a:solidFill>
              </a:rPr>
              <a:t>資料庫新增交易紀錄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328" y="1571467"/>
            <a:ext cx="4151137" cy="19149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6" y="1701186"/>
            <a:ext cx="3833073" cy="11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7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3161" y="93842"/>
            <a:ext cx="1649622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商品評價</a:t>
            </a:r>
            <a:endParaRPr lang="zh-TW" altLang="en-US" b="1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683830" cy="3416400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對已完成的訂單項目撰寫</a:t>
            </a:r>
            <a:r>
              <a:rPr lang="zh-TW" altLang="en-US" dirty="0" smtClean="0">
                <a:solidFill>
                  <a:schemeClr val="tx1"/>
                </a:solidFill>
              </a:rPr>
              <a:t>評價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確保是已經交易過的</a:t>
            </a:r>
            <a:r>
              <a:rPr lang="zh-TW" altLang="en-US" dirty="0" smtClean="0">
                <a:solidFill>
                  <a:schemeClr val="tx1"/>
                </a:solidFill>
              </a:rPr>
              <a:t>使用者才能評價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96" y="1305339"/>
            <a:ext cx="3467585" cy="28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5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151820" y="113721"/>
            <a:ext cx="2159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查詢歷史訂單</a:t>
            </a:r>
            <a:endParaRPr b="1" dirty="0"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11700" y="801293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ctr">
              <a:buSzPts val="1800"/>
            </a:pPr>
            <a:r>
              <a:rPr lang="en" sz="1800" dirty="0">
                <a:solidFill>
                  <a:schemeClr val="tx1"/>
                </a:solidFill>
              </a:rPr>
              <a:t>點選「我的訂單」會列出</a:t>
            </a:r>
            <a:r>
              <a:rPr lang="zh-TW" altLang="en-US" sz="1800" dirty="0">
                <a:solidFill>
                  <a:schemeClr val="tx1"/>
                </a:solidFill>
              </a:rPr>
              <a:t>使用者的</a:t>
            </a:r>
            <a:r>
              <a:rPr lang="en" sz="1800" dirty="0">
                <a:solidFill>
                  <a:schemeClr val="tx1"/>
                </a:solidFill>
              </a:rPr>
              <a:t>歷史訂單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2"/>
          </p:nvPr>
        </p:nvSpPr>
        <p:spPr>
          <a:xfrm>
            <a:off x="4735192" y="801293"/>
            <a:ext cx="4194313" cy="3416400"/>
          </a:xfrm>
        </p:spPr>
        <p:txBody>
          <a:bodyPr/>
          <a:lstStyle/>
          <a:p>
            <a:pPr marL="285750" lvl="0" indent="-285750" algn="ctr">
              <a:buSzPts val="1800"/>
            </a:pPr>
            <a:r>
              <a:rPr lang="zh-TW" altLang="en-US" sz="1800" dirty="0">
                <a:solidFill>
                  <a:schemeClr val="tx1"/>
                </a:solidFill>
              </a:rPr>
              <a:t>點擊訂單旁的「查看詳情」按鈕，可以展開該筆訂單內的所有商品內容</a:t>
            </a:r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21" y="1708172"/>
            <a:ext cx="3756657" cy="25095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93" y="1801425"/>
            <a:ext cx="4194313" cy="29360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464091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賣家商店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62680" y="572700"/>
            <a:ext cx="1604059" cy="563682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上</a:t>
            </a:r>
            <a:r>
              <a:rPr lang="zh-TW" altLang="en-US" dirty="0" smtClean="0">
                <a:solidFill>
                  <a:schemeClr val="tx1"/>
                </a:solidFill>
              </a:rPr>
              <a:t>架商品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8" y="1259194"/>
            <a:ext cx="3755624" cy="37516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41" y="1259194"/>
            <a:ext cx="2648736" cy="3696960"/>
          </a:xfrm>
          <a:prstGeom prst="rect">
            <a:avLst/>
          </a:prstGeom>
        </p:spPr>
      </p:pic>
      <p:sp>
        <p:nvSpPr>
          <p:cNvPr id="6" name="文字版面配置區 2"/>
          <p:cNvSpPr txBox="1">
            <a:spLocks/>
          </p:cNvSpPr>
          <p:nvPr/>
        </p:nvSpPr>
        <p:spPr>
          <a:xfrm>
            <a:off x="5157424" y="572700"/>
            <a:ext cx="3160370" cy="56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dirty="0">
                <a:solidFill>
                  <a:schemeClr val="tx1"/>
                </a:solidFill>
              </a:rPr>
              <a:t>點選</a:t>
            </a:r>
            <a:r>
              <a:rPr lang="zh-TW" altLang="en-US" dirty="0" smtClean="0">
                <a:solidFill>
                  <a:schemeClr val="tx1"/>
                </a:solidFill>
              </a:rPr>
              <a:t>商品進行修改或下架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6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570109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帳戶管理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3710335" cy="2213577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設定提款銀行帳戶（支援格式驗證</a:t>
            </a:r>
            <a:r>
              <a:rPr lang="zh-TW" altLang="en-US" dirty="0" smtClean="0">
                <a:solidFill>
                  <a:schemeClr val="tx1"/>
                </a:solidFill>
              </a:rPr>
              <a:t>）</a:t>
            </a:r>
            <a:endParaRPr lang="zh-TW" altLang="en-US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檢視銷售收入餘額並申請提款 </a:t>
            </a:r>
            <a:r>
              <a:rPr lang="en-US" altLang="zh-TW" dirty="0">
                <a:solidFill>
                  <a:schemeClr val="tx1"/>
                </a:solidFill>
              </a:rPr>
              <a:t>(withdraw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856" y="238539"/>
            <a:ext cx="4950156" cy="43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6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2179709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賣家訂單</a:t>
            </a:r>
            <a:r>
              <a:rPr lang="zh-TW" altLang="en-US" b="1" dirty="0"/>
              <a:t>紀錄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" y="1152475"/>
            <a:ext cx="3639512" cy="1464829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檢視所有收到的訂單</a:t>
            </a:r>
            <a:r>
              <a:rPr lang="zh-TW" altLang="en-US" dirty="0" smtClean="0">
                <a:solidFill>
                  <a:schemeClr val="tx1"/>
                </a:solidFill>
              </a:rPr>
              <a:t>與對應買家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13" y="645338"/>
            <a:ext cx="4782244" cy="42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543604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評價紀錄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37596" y="880806"/>
            <a:ext cx="3200126" cy="523925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查看商品收到的評價內容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62" y="231476"/>
            <a:ext cx="4684642" cy="46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5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大綱</a:t>
            </a:r>
            <a:endParaRPr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1.專案介紹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2.使用案例（Use Case）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3.系統功能說明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4.資料庫模型圖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5.前端程式架構說明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6.後端程式架構說明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資料庫模型圖</a:t>
            </a:r>
            <a:endParaRPr b="1" dirty="0"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650" y="0"/>
            <a:ext cx="50846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資料庫模型圖說明 </a:t>
            </a:r>
            <a:r>
              <a:rPr lang="en" sz="2750" dirty="0"/>
              <a:t>- </a:t>
            </a:r>
            <a:r>
              <a:rPr lang="en" sz="2750" dirty="0">
                <a:highlight>
                  <a:schemeClr val="lt1"/>
                </a:highlight>
              </a:rPr>
              <a:t>使用者 &amp; 認證 (User &amp; Auth)</a:t>
            </a:r>
            <a:endParaRPr sz="2750"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users: 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核心使用者表。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role 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欄位區分 </a:t>
            </a:r>
            <a:r>
              <a:rPr lang="en-US" altLang="zh-TW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‘</a:t>
            </a:r>
            <a:r>
              <a:rPr 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BUYER’ 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/ </a:t>
            </a:r>
            <a:r>
              <a:rPr 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‘SELLER’ 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/ </a:t>
            </a:r>
            <a:r>
              <a:rPr 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‘ADMIN’</a:t>
            </a:r>
            <a:r>
              <a:rPr lang="zh-TW" alt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，</a:t>
            </a:r>
            <a:r>
              <a:rPr lang="en-US" altLang="zh-TW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-US" sz="2000" dirty="0" err="1" smtClean="0">
                <a:solidFill>
                  <a:schemeClr val="dk1"/>
                </a:solidFill>
                <a:highlight>
                  <a:schemeClr val="lt1"/>
                </a:highlight>
              </a:rPr>
              <a:t>admin_code</a:t>
            </a:r>
            <a:r>
              <a:rPr 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欄位專門用於管理員登入。</a:t>
            </a:r>
          </a:p>
          <a:p>
            <a:pPr marL="342900"/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</a:rPr>
              <a:t>password_reset_tokens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存放忘記密碼的一次性 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Token，</a:t>
            </a:r>
            <a:r>
              <a:rPr lang="zh-TW" alt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設定有效期限</a:t>
            </a:r>
            <a:r>
              <a:rPr lang="zh-TW" alt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，</a:t>
            </a:r>
            <a:r>
              <a:rPr lang="en-US" altLang="zh-TW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zh-TW" altLang="en-US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關聯 </a:t>
            </a:r>
            <a:r>
              <a:rPr lang="en-US" sz="2000" dirty="0" err="1">
                <a:solidFill>
                  <a:schemeClr val="dk1"/>
                </a:solidFill>
                <a:highlight>
                  <a:schemeClr val="lt1"/>
                </a:highlight>
              </a:rPr>
              <a:t>user_id</a:t>
            </a:r>
            <a:r>
              <a:rPr lang="en-US" sz="2000" dirty="0">
                <a:solidFill>
                  <a:schemeClr val="dk1"/>
                </a:solidFill>
                <a:highlight>
                  <a:schemeClr val="lt1"/>
                </a:highlight>
              </a:rPr>
              <a:t>。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商品 &amp; 分類 (Product &amp; Catalog)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categories: 商品分類表 parent_category_id 欄位（關聯自己）</a:t>
            </a:r>
            <a:r>
              <a:rPr lang="en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用於實現樹	狀分類結構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products: 商品主表 關聯 seller_id (賣家) 和 category_id (分類)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product_ratings: 商品評價表  它不直接關聯 products，而是關聯 </a:t>
            </a:r>
            <a:r>
              <a:rPr lang="en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order_item_id </a:t>
            </a: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以確保只有已購買的買家才能評價。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>
                <a:highlight>
                  <a:schemeClr val="lt1"/>
                </a:highlight>
              </a:rPr>
              <a:t>購物車 &amp; 訂單 (Cart &amp; Order)</a:t>
            </a:r>
            <a:endParaRPr sz="275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orders: 訂單主表 包含 buyer_id 和 seller_id 用於實現「</a:t>
            </a:r>
            <a:r>
              <a:rPr lang="en" sz="2000" b="1" dirty="0">
                <a:solidFill>
                  <a:schemeClr val="dk1"/>
                </a:solidFill>
                <a:highlight>
                  <a:schemeClr val="lt1"/>
                </a:highlight>
              </a:rPr>
              <a:t>多賣家拆單</a:t>
            </a: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」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order_items: 訂單項目表 這是訂單成立時的「商品快照」 儲存了當時的 price_per_unit (單價快照) 確保歷史價格不會變動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carts: 購物車主表 每個買家 (user_id) 擁有一個購物車 (一對一)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cart_items: 購物車項目表 存放當前在購物車中的商品 (product_id) 和數量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F0F6FC"/>
              </a:solidFill>
              <a:highlight>
                <a:srgbClr val="0D1117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金流 &amp; 帳戶 (Wallet &amp; Finance)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53009" y="1152475"/>
            <a:ext cx="909099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wallets: 電子錢包 每個 user_id (無論買家或賣家) 都有一個錢包 (一對一) </a:t>
            </a:r>
            <a:r>
              <a:rPr lang="en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用於儲存 </a:t>
            </a: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balance (餘額)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wallet_transactions: 錢包交易紀錄 wallets 的流水帳 記錄 TOPUP </a:t>
            </a:r>
            <a:r>
              <a:rPr lang="en" sz="2000" dirty="0" smtClean="0">
                <a:solidFill>
                  <a:schemeClr val="dk1"/>
                </a:solidFill>
                <a:highlight>
                  <a:schemeClr val="lt1"/>
                </a:highlight>
              </a:rPr>
              <a:t>	PAYMENT </a:t>
            </a: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(支付)  WITHDRAWAL (提款) 等所有變動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342900">
              <a:spcBef>
                <a:spcPts val="1200"/>
              </a:spcBef>
            </a:pPr>
            <a:r>
              <a:rPr lang="en" sz="2000" dirty="0">
                <a:solidFill>
                  <a:schemeClr val="dk1"/>
                </a:solidFill>
                <a:highlight>
                  <a:schemeClr val="lt1"/>
                </a:highlight>
              </a:rPr>
              <a:t>bank_accounts: 賣家銀行帳戶 user_id (賣家) 用於提款的銀行資料 (一對一)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152674" y="186608"/>
            <a:ext cx="19610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前端程式</a:t>
            </a:r>
            <a:endParaRPr b="1"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1. 登入功能：驗證用戶輸入的帳號密碼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2. 商品資料展示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3. 加入購物車功能：點擊產品按鈕後，將商品加入購物車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4. 送出訂單功能：計算總金額並送出訂單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5. 買家儲值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6. 買家評論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7. 後台報表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28555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呼叫流程整理</a:t>
            </a:r>
            <a:endParaRPr dirty="0"/>
          </a:p>
        </p:txBody>
      </p:sp>
      <p:graphicFrame>
        <p:nvGraphicFramePr>
          <p:cNvPr id="151" name="Google Shape;151;p29"/>
          <p:cNvGraphicFramePr/>
          <p:nvPr>
            <p:extLst>
              <p:ext uri="{D42A27DB-BD31-4B8C-83A1-F6EECF244321}">
                <p14:modId xmlns:p14="http://schemas.microsoft.com/office/powerpoint/2010/main" val="1971936848"/>
              </p:ext>
            </p:extLst>
          </p:nvPr>
        </p:nvGraphicFramePr>
        <p:xfrm>
          <a:off x="2749516" y="0"/>
          <a:ext cx="6173028" cy="5048712"/>
        </p:xfrm>
        <a:graphic>
          <a:graphicData uri="http://schemas.openxmlformats.org/drawingml/2006/table">
            <a:tbl>
              <a:tblPr>
                <a:solidFill>
                  <a:srgbClr val="0D1117"/>
                </a:solidFill>
                <a:tableStyleId>{178B2CF1-C75D-4F7E-A100-BD5A6AD9CF12}</a:tableStyleId>
              </a:tblPr>
              <a:tblGrid>
                <a:gridCol w="1863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69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路徑</a:t>
                      </a:r>
                      <a:endParaRPr sz="1200" b="1" dirty="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控制器</a:t>
                      </a:r>
                      <a:endParaRPr sz="1200" b="1" dirty="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b="1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目的</a:t>
                      </a:r>
                      <a:endParaRPr sz="1200" b="1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auth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AuthController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處理登入、註冊、驗證碼與 </a:t>
                      </a:r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Token 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發放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/public/**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PublicProductController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公開的商品檢索與評價查詢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/profile/me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ProfileController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需登入</a:t>
                      </a:r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個人資料管理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/wallet/**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WalletController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需登入</a:t>
                      </a:r>
                      <a:r>
                        <a:rPr lang="en-US" altLang="zh-TW" sz="110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>
                          <a:solidFill>
                            <a:schemeClr val="bg1"/>
                          </a:solidFill>
                          <a:effectLst/>
                        </a:rPr>
                        <a:t>錢包餘額查詢、儲值與提款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/api/cart/**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CartController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買家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購物車 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CRUD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操作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/api/orders/**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OrderController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買家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結帳、拆單邏輯與訂單查詢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/ratings/**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RatingController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買家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新增與更新評價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/products/**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ProductController</a:t>
                      </a:r>
                      <a:endParaRPr lang="en-US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賣家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上架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修改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刪除商品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/seller/account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BankAccountController</a:t>
                      </a:r>
                      <a:endParaRPr lang="en-US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收款帳戶管理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057407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/api/seller/orders/**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SellerOrderController</a:t>
                      </a:r>
                      <a:endParaRPr lang="en-US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查詢收到的訂單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026159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/api/seller/ratings/**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SellerRatingController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（賣家） 查詢收到的評價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474119"/>
                  </a:ext>
                </a:extLst>
              </a:tr>
              <a:tr h="235078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/api/admin/**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AdminReportController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管理員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報表數據與會員管理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16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/createOrder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ECPayController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建立綠界金流訂單 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轉導至付款頁面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419"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/notify</a:t>
                      </a:r>
                    </a:p>
                  </a:txBody>
                  <a:tcPr marL="123825" marR="123825" marT="57150" marB="57150" anchor="ctr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NotifyController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solidFill>
                            <a:schemeClr val="bg1"/>
                          </a:solidFill>
                          <a:effectLst/>
                        </a:rPr>
                        <a:t>接收綠界伺服器付款結果回調 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altLang="zh-TW" sz="1100" dirty="0" err="1">
                          <a:solidFill>
                            <a:schemeClr val="bg1"/>
                          </a:solidFill>
                          <a:effectLst/>
                        </a:rPr>
                        <a:t>Webhook</a:t>
                      </a:r>
                      <a:r>
                        <a:rPr lang="en-US" altLang="zh-TW" sz="11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8623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68813" y="0"/>
            <a:ext cx="2802976" cy="48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前端畫面區塊程式</a:t>
            </a:r>
            <a:endParaRPr b="1" dirty="0"/>
          </a:p>
        </p:txBody>
      </p:sp>
      <p:graphicFrame>
        <p:nvGraphicFramePr>
          <p:cNvPr id="4" name="Google Shape;157;p30"/>
          <p:cNvGraphicFramePr/>
          <p:nvPr>
            <p:extLst>
              <p:ext uri="{D42A27DB-BD31-4B8C-83A1-F6EECF244321}">
                <p14:modId xmlns:p14="http://schemas.microsoft.com/office/powerpoint/2010/main" val="2265847780"/>
              </p:ext>
            </p:extLst>
          </p:nvPr>
        </p:nvGraphicFramePr>
        <p:xfrm>
          <a:off x="172308" y="564303"/>
          <a:ext cx="8729663" cy="3961892"/>
        </p:xfrm>
        <a:graphic>
          <a:graphicData uri="http://schemas.openxmlformats.org/drawingml/2006/table">
            <a:tbl>
              <a:tblPr>
                <a:noFill/>
                <a:tableStyleId>{970359D5-66E4-4F31-8F93-66B10F3B2B4B}</a:tableStyleId>
              </a:tblPr>
              <a:tblGrid>
                <a:gridCol w="202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6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dirty="0"/>
                        <a:t>區塊名稱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dirty="0"/>
                        <a:t>說明</a:t>
                      </a:r>
                      <a:endParaRPr sz="2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22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認證區塊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 err="1"/>
                        <a:t>auth</a:t>
                      </a:r>
                      <a:r>
                        <a:rPr lang="en-US" sz="1100" b="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使用者選擇角色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Buyer/Seller/Admin)，</a:t>
                      </a:r>
                      <a:r>
                        <a:rPr lang="zh-TW" altLang="en-US" sz="1100" b="0" dirty="0"/>
                        <a:t>輸入帳密登入或填寫資料註冊。呼叫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</a:t>
                      </a:r>
                      <a:r>
                        <a:rPr lang="en-US" sz="1100" b="0" dirty="0" err="1"/>
                        <a:t>auth</a:t>
                      </a:r>
                      <a:r>
                        <a:rPr lang="en-US" sz="1100" b="0" dirty="0"/>
                        <a:t>/login </a:t>
                      </a:r>
                      <a:r>
                        <a:rPr lang="zh-TW" altLang="en-US" sz="1100" b="0" dirty="0"/>
                        <a:t>取得 </a:t>
                      </a:r>
                      <a:r>
                        <a:rPr lang="en-US" sz="1100" b="0" dirty="0"/>
                        <a:t>JWT Token，</a:t>
                      </a:r>
                      <a:r>
                        <a:rPr lang="zh-TW" altLang="en-US" sz="1100" b="0" dirty="0"/>
                        <a:t>或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</a:t>
                      </a:r>
                      <a:r>
                        <a:rPr lang="en-US" sz="1100" b="0" dirty="0" err="1"/>
                        <a:t>auth</a:t>
                      </a:r>
                      <a:r>
                        <a:rPr lang="en-US" sz="1100" b="0" dirty="0"/>
                        <a:t>/register/** </a:t>
                      </a:r>
                      <a:r>
                        <a:rPr lang="zh-TW" altLang="en-US" sz="1100" b="0" dirty="0"/>
                        <a:t>進行註冊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zh-TW" altLang="en-US" sz="1100" b="0" dirty="0"/>
                        <a:t>含 </a:t>
                      </a:r>
                      <a:r>
                        <a:rPr lang="en-US" sz="1100" b="0" dirty="0"/>
                        <a:t>Email </a:t>
                      </a:r>
                      <a:r>
                        <a:rPr lang="zh-TW" altLang="en-US" sz="1100" b="0" dirty="0"/>
                        <a:t>驗證碼</a:t>
                      </a:r>
                      <a:r>
                        <a:rPr lang="en-US" altLang="zh-TW" sz="1100" b="0" dirty="0"/>
                        <a:t>)</a:t>
                      </a:r>
                      <a:r>
                        <a:rPr lang="zh-TW" altLang="en-US" sz="1100" b="0" dirty="0"/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22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產品列表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products)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顯示所有上架商品，支援關鍵字篩選。載入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/public/products </a:t>
                      </a:r>
                      <a:r>
                        <a:rPr lang="zh-TW" altLang="en-US" sz="1100" b="0" dirty="0"/>
                        <a:t>資料，點擊可查看詳情或加入購物車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POST 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/cart/items)。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522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產品詳情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product-detail)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顯示單一商品詳細資訊、庫存量。載入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/public/products</a:t>
                      </a:r>
                      <a:r>
                        <a:rPr lang="en-US" sz="1100" b="0" dirty="0" smtClean="0"/>
                        <a:t>/{</a:t>
                      </a:r>
                      <a:r>
                        <a:rPr lang="en-US" sz="1100" b="0" dirty="0" err="1" smtClean="0"/>
                        <a:t>productId</a:t>
                      </a:r>
                      <a:r>
                        <a:rPr lang="en-US" sz="1100" b="0" dirty="0" smtClean="0"/>
                        <a:t>}，</a:t>
                      </a:r>
                      <a:r>
                        <a:rPr lang="zh-TW" altLang="en-US" sz="1100" b="0" dirty="0"/>
                        <a:t>並拉取該商品的評價列表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 smtClean="0"/>
                        <a:t>api</a:t>
                      </a:r>
                      <a:r>
                        <a:rPr lang="en-US" sz="1100" b="0" dirty="0" smtClean="0"/>
                        <a:t>/public/products/{</a:t>
                      </a:r>
                      <a:r>
                        <a:rPr lang="en-US" sz="1100" b="0" dirty="0" err="1" smtClean="0"/>
                        <a:t>productId</a:t>
                      </a:r>
                      <a:r>
                        <a:rPr lang="en-US" sz="1100" b="0" dirty="0" smtClean="0"/>
                        <a:t>}/ratings。</a:t>
                      </a:r>
                      <a:endParaRPr 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522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購物車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cart)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顯示目前購物車內的商品與總金額。可修改數量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PUT)、</a:t>
                      </a:r>
                      <a:r>
                        <a:rPr lang="zh-TW" altLang="en-US" sz="1100" b="0" dirty="0"/>
                        <a:t>刪除商品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DELETE) </a:t>
                      </a:r>
                      <a:r>
                        <a:rPr lang="zh-TW" altLang="en-US" sz="1100" b="0" dirty="0"/>
                        <a:t>或執行結帳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sz="1100" b="0" dirty="0"/>
                        <a:t>POST 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/orders/checkout)。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078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電子錢包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wallet)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/>
                        <a:t>(</a:t>
                      </a:r>
                      <a:r>
                        <a:rPr lang="zh-TW" altLang="en-US" sz="1100" b="0" dirty="0"/>
                        <a:t>位於購物車頁面</a:t>
                      </a:r>
                      <a:r>
                        <a:rPr lang="en-US" altLang="zh-TW" sz="1100" b="0" dirty="0"/>
                        <a:t>) </a:t>
                      </a:r>
                      <a:r>
                        <a:rPr lang="zh-TW" altLang="en-US" sz="1100" b="0" dirty="0"/>
                        <a:t>顯示使用者當前餘額。</a:t>
                      </a:r>
                      <a:r>
                        <a:rPr lang="zh-TW" altLang="en-US" sz="1100" b="0" dirty="0" smtClean="0"/>
                        <a:t>呼叫</a:t>
                      </a:r>
                      <a:r>
                        <a:rPr lang="en-US" altLang="zh-TW" sz="1100" b="0" dirty="0" smtClean="0"/>
                        <a:t>GET</a:t>
                      </a:r>
                      <a:r>
                        <a:rPr lang="zh-TW" altLang="en-US" sz="1100" b="0" dirty="0" smtClean="0"/>
                        <a:t>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 smtClean="0"/>
                        <a:t>api</a:t>
                      </a:r>
                      <a:r>
                        <a:rPr lang="en-US" sz="1100" b="0" dirty="0" smtClean="0"/>
                        <a:t>/wallet</a:t>
                      </a:r>
                      <a:r>
                        <a:rPr lang="zh-TW" altLang="en-US" sz="1100" b="0" dirty="0" smtClean="0"/>
                        <a:t>查詢</a:t>
                      </a:r>
                      <a:r>
                        <a:rPr lang="zh-TW" altLang="en-US" sz="1100" b="0" dirty="0"/>
                        <a:t>，或執行模擬儲值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sz="1100" b="0" dirty="0" err="1"/>
                        <a:t>api</a:t>
                      </a:r>
                      <a:r>
                        <a:rPr lang="en-US" sz="1100" b="0" dirty="0"/>
                        <a:t>/wallet/</a:t>
                      </a:r>
                      <a:r>
                        <a:rPr lang="en-US" sz="1100" b="0" dirty="0" err="1"/>
                        <a:t>topup</a:t>
                      </a:r>
                      <a:r>
                        <a:rPr lang="en-US" sz="1100" b="0" dirty="0" smtClean="0"/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96961"/>
                  </a:ext>
                </a:extLst>
              </a:tr>
              <a:tr h="454078">
                <a:tc>
                  <a:txBody>
                    <a:bodyPr/>
                    <a:lstStyle/>
                    <a:p>
                      <a:r>
                        <a:rPr lang="zh-TW" altLang="en-US" sz="1100" b="0" dirty="0" smtClean="0"/>
                        <a:t>買家訂單 </a:t>
                      </a:r>
                      <a:r>
                        <a:rPr lang="en-US" altLang="zh-TW" sz="1100" b="0" dirty="0" smtClean="0"/>
                        <a:t>(#</a:t>
                      </a:r>
                      <a:r>
                        <a:rPr lang="en-US" sz="1100" b="0" dirty="0" smtClean="0"/>
                        <a:t>buyer-orders)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顯示買家所有的歷史訂單。載入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altLang="zh-TW" sz="1100" b="0" dirty="0" err="1"/>
                        <a:t>api</a:t>
                      </a:r>
                      <a:r>
                        <a:rPr lang="en-US" altLang="zh-TW" sz="1100" b="0" dirty="0"/>
                        <a:t>/orders/me</a:t>
                      </a:r>
                      <a:r>
                        <a:rPr lang="zh-TW" altLang="en-US" sz="1100" b="0" dirty="0"/>
                        <a:t>，點擊可進入訂單詳情頁查看商品快照。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015087"/>
                  </a:ext>
                </a:extLst>
              </a:tr>
              <a:tr h="454078">
                <a:tc>
                  <a:txBody>
                    <a:bodyPr/>
                    <a:lstStyle/>
                    <a:p>
                      <a:r>
                        <a:rPr lang="zh-TW" altLang="en-US" sz="1100" b="0" dirty="0"/>
                        <a:t>評價輸入 </a:t>
                      </a:r>
                      <a:r>
                        <a:rPr lang="en-US" altLang="zh-TW" sz="1100" b="0" dirty="0"/>
                        <a:t>(#</a:t>
                      </a:r>
                      <a:r>
                        <a:rPr lang="en-US" sz="1100" b="0" dirty="0"/>
                        <a:t>rating-form)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/>
                        <a:t>(</a:t>
                      </a:r>
                      <a:r>
                        <a:rPr lang="zh-TW" altLang="en-US" sz="1100" b="0" dirty="0"/>
                        <a:t>位於訂單詳情頁</a:t>
                      </a:r>
                      <a:r>
                        <a:rPr lang="en-US" altLang="zh-TW" sz="1100" b="0" dirty="0"/>
                        <a:t>) </a:t>
                      </a:r>
                      <a:r>
                        <a:rPr lang="zh-TW" altLang="en-US" sz="1100" b="0" dirty="0"/>
                        <a:t>針對已完成的訂單項目 </a:t>
                      </a:r>
                      <a:r>
                        <a:rPr lang="en-US" altLang="zh-TW" sz="1100" b="0" dirty="0"/>
                        <a:t>(</a:t>
                      </a:r>
                      <a:r>
                        <a:rPr lang="en-US" altLang="zh-TW" sz="1100" b="0" dirty="0" err="1"/>
                        <a:t>OrderItem</a:t>
                      </a:r>
                      <a:r>
                        <a:rPr lang="en-US" altLang="zh-TW" sz="1100" b="0" dirty="0"/>
                        <a:t>) </a:t>
                      </a:r>
                      <a:r>
                        <a:rPr lang="zh-TW" altLang="en-US" sz="1100" b="0" dirty="0"/>
                        <a:t>撰寫評價。呼叫 </a:t>
                      </a:r>
                      <a:r>
                        <a:rPr lang="en-US" altLang="zh-TW" sz="1100" b="0" dirty="0"/>
                        <a:t>/</a:t>
                      </a:r>
                      <a:r>
                        <a:rPr lang="en-US" altLang="zh-TW" sz="1100" b="0" dirty="0" err="1"/>
                        <a:t>api</a:t>
                      </a:r>
                      <a:r>
                        <a:rPr lang="en-US" altLang="zh-TW" sz="1100" b="0" dirty="0"/>
                        <a:t>/ratings </a:t>
                      </a:r>
                      <a:r>
                        <a:rPr lang="zh-TW" altLang="en-US" sz="1100" b="0" dirty="0"/>
                        <a:t>送出評分與留言。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07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5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68813" y="0"/>
            <a:ext cx="2802976" cy="48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前端畫面區塊程式</a:t>
            </a:r>
            <a:endParaRPr b="1" dirty="0"/>
          </a:p>
        </p:txBody>
      </p:sp>
      <p:graphicFrame>
        <p:nvGraphicFramePr>
          <p:cNvPr id="4" name="Google Shape;157;p30"/>
          <p:cNvGraphicFramePr/>
          <p:nvPr>
            <p:extLst>
              <p:ext uri="{D42A27DB-BD31-4B8C-83A1-F6EECF244321}">
                <p14:modId xmlns:p14="http://schemas.microsoft.com/office/powerpoint/2010/main" val="1938746418"/>
              </p:ext>
            </p:extLst>
          </p:nvPr>
        </p:nvGraphicFramePr>
        <p:xfrm>
          <a:off x="229116" y="819420"/>
          <a:ext cx="8729663" cy="2888807"/>
        </p:xfrm>
        <a:graphic>
          <a:graphicData uri="http://schemas.openxmlformats.org/drawingml/2006/table">
            <a:tbl>
              <a:tblPr>
                <a:noFill/>
                <a:tableStyleId>{970359D5-66E4-4F31-8F93-66B10F3B2B4B}</a:tableStyleId>
              </a:tblPr>
              <a:tblGrid>
                <a:gridCol w="202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6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區塊名稱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說明</a:t>
                      </a: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61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賣家儀表板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seller-dashboard)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賣家管理商品中心。呼叫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/products 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取得商品列表，支援新增、修改、下架商品。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679732"/>
                  </a:ext>
                </a:extLst>
              </a:tr>
              <a:tr h="333177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賣家訂單 </a:t>
                      </a:r>
                      <a:r>
                        <a:rPr lang="en-US" altLang="zh-TW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</a:t>
                      </a: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seller-orders)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顯示賣家收到的訂單列表。載入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/seller/orders/me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，查看買家資訊與購買項目。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750986"/>
                  </a:ext>
                </a:extLst>
              </a:tr>
              <a:tr h="475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賣家財務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seller-account)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管理收款銀行帳戶與提款。呼叫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/seller/account 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設定帳戶，或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/wallet/withdraw 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申請提款。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446841"/>
                  </a:ext>
                </a:extLst>
              </a:tr>
              <a:tr h="4751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賣家評價檢視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(#seller-ratings)</a:t>
                      </a:r>
                      <a:endParaRPr lang="zh-TW" altLang="en-US" sz="1100" b="0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顯示賣家收到針對其商品的評價列表。載入 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11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/seller/ratings/me</a:t>
                      </a: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，可查看評分星數、買家留言與對應商品。</a:t>
                      </a:r>
                      <a:endParaRPr lang="zh-TW" altLang="en-US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327206"/>
                  </a:ext>
                </a:extLst>
              </a:tr>
              <a:tr h="475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管理員報表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admin-stats)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顯示營運數據儀表板。載入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zh-TW" sz="11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/admin/reports/** 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取得銷售額、會員成長等統計數據，並支援匯出 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</a:t>
                      </a:r>
                      <a:r>
                        <a:rPr lang="zh-TW" altLang="en-US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13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1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42900" y="8475"/>
            <a:ext cx="110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登入功能</a:t>
            </a:r>
            <a:endParaRPr sz="2000"/>
          </a:p>
        </p:txBody>
      </p:sp>
      <p:pic>
        <p:nvPicPr>
          <p:cNvPr id="163" name="Google Shape;163;p31" title="Screenshot from 2025-11-25 01-33-43.png"/>
          <p:cNvPicPr preferRelativeResize="0"/>
          <p:nvPr/>
        </p:nvPicPr>
        <p:blipFill rotWithShape="1">
          <a:blip r:embed="rId3">
            <a:alphaModFix/>
          </a:blip>
          <a:srcRect l="3762" t="1690"/>
          <a:stretch/>
        </p:blipFill>
        <p:spPr>
          <a:xfrm>
            <a:off x="254275" y="413625"/>
            <a:ext cx="8231626" cy="4729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14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2"/>
                </a:solidFill>
              </a:rPr>
              <a:t>專案介紹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這是一個功能完整的全端電商平台專案，模擬一個多賣家 (Multi-Seller) 的市集（如蝦皮或 Amazon）。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</a:rPr>
              <a:t>**後端 (Backend):**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 使用 Java Spring Boot 構建，包含 JWT 安全認證、RESTful API、JPA 資料庫管理和多角色權限控制。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</a:rPr>
              <a:t>**前端 (Frontend):**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 使用 Vanilla JavaScript (ES6+), HTML5, 和 CSS3 構建，不依賴任何框架 (like React/Vue)，專注於透過 `fetch` API 實作非同步 (Async/Await) 頁面渲染。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57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顯示商品</a:t>
            </a:r>
            <a:endParaRPr/>
          </a:p>
        </p:txBody>
      </p:sp>
      <p:pic>
        <p:nvPicPr>
          <p:cNvPr id="169" name="Google Shape;169;p32" title="Screenshot from 2025-11-25 01-40-38.png"/>
          <p:cNvPicPr preferRelativeResize="0"/>
          <p:nvPr/>
        </p:nvPicPr>
        <p:blipFill rotWithShape="1">
          <a:blip r:embed="rId3">
            <a:alphaModFix/>
          </a:blip>
          <a:srcRect l="4080" t="5855" r="-2398" b="-3932"/>
          <a:stretch/>
        </p:blipFill>
        <p:spPr>
          <a:xfrm>
            <a:off x="138025" y="617500"/>
            <a:ext cx="8065574" cy="4525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33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加入購物車</a:t>
            </a:r>
            <a:endParaRPr/>
          </a:p>
        </p:txBody>
      </p:sp>
      <p:pic>
        <p:nvPicPr>
          <p:cNvPr id="175" name="Google Shape;175;p33" title="Screenshot from 2025-11-25 12-43-46.png"/>
          <p:cNvPicPr preferRelativeResize="0"/>
          <p:nvPr/>
        </p:nvPicPr>
        <p:blipFill rotWithShape="1">
          <a:blip r:embed="rId3">
            <a:alphaModFix/>
          </a:blip>
          <a:srcRect l="3353" t="2761"/>
          <a:stretch/>
        </p:blipFill>
        <p:spPr>
          <a:xfrm>
            <a:off x="348700" y="475400"/>
            <a:ext cx="8143877" cy="4608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298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購物車更新</a:t>
            </a:r>
            <a:endParaRPr/>
          </a:p>
        </p:txBody>
      </p:sp>
      <p:pic>
        <p:nvPicPr>
          <p:cNvPr id="181" name="Google Shape;181;p34" title="Screenshot from 2025-11-25 12-52-52.png"/>
          <p:cNvPicPr preferRelativeResize="0"/>
          <p:nvPr/>
        </p:nvPicPr>
        <p:blipFill rotWithShape="1">
          <a:blip r:embed="rId3">
            <a:alphaModFix/>
          </a:blip>
          <a:srcRect l="3353" t="5141"/>
          <a:stretch/>
        </p:blipFill>
        <p:spPr>
          <a:xfrm>
            <a:off x="305125" y="572700"/>
            <a:ext cx="7991299" cy="441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8260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541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handleCheckout（）</a:t>
            </a:r>
            <a:r>
              <a:rPr lang="en" b="1">
                <a:highlight>
                  <a:schemeClr val="lt1"/>
                </a:highlight>
              </a:rPr>
              <a:t>提交訂單功能</a:t>
            </a:r>
            <a:endParaRPr b="1">
              <a:highlight>
                <a:schemeClr val="lt1"/>
              </a:highlight>
            </a:endParaRPr>
          </a:p>
        </p:txBody>
      </p:sp>
      <p:pic>
        <p:nvPicPr>
          <p:cNvPr id="187" name="Google Shape;187;p35" title="Screenshot from 2025-11-25 13-52-58.png"/>
          <p:cNvPicPr preferRelativeResize="0"/>
          <p:nvPr/>
        </p:nvPicPr>
        <p:blipFill rotWithShape="1">
          <a:blip r:embed="rId3">
            <a:alphaModFix/>
          </a:blip>
          <a:srcRect l="2872" t="13659" r="54883" b="11411"/>
          <a:stretch/>
        </p:blipFill>
        <p:spPr>
          <a:xfrm>
            <a:off x="4450376" y="515825"/>
            <a:ext cx="4528973" cy="45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77500" y="572700"/>
            <a:ext cx="41625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購物車結帳流程（handleCheckout）：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功能：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1.確認購物車是否有商品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2.檢查錢包餘額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3.將獲得的購物車內容 POST 請求至後端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邏輯：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用Token的方式取得購物車資料。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取得購物車內容並讀取 totalPrice。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假如錢包餘額不足，顯示錯誤並提示儲值，流程中止。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若餘額足夠，停用結帳與清空按鈕。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呼叫後端 建立訂單。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若成功：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顯示成功訊息，包含訂單張數。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延遲 1 秒更新錢包與購物車資料。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若失敗：顯示錯誤訊息（後端 message 或預設提示）。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不論成功失敗，最後都會重新啟用按鈕。</a:t>
            </a: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6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50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renderCart </a:t>
            </a:r>
            <a:r>
              <a:rPr lang="en">
                <a:highlight>
                  <a:schemeClr val="lt1"/>
                </a:highlight>
              </a:rPr>
              <a:t>顯示訂單清單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94" name="Google Shape;194;p36" title="Screenshot from 2025-11-25 14-52-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572700"/>
            <a:ext cx="4571999" cy="450567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/>
        </p:nvSpPr>
        <p:spPr>
          <a:xfrm>
            <a:off x="0" y="572700"/>
            <a:ext cx="418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1.Token獲取後端購物車內容(cart.js, fetchMyCart())，檢查購物有沒有商品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2.renderCart() 建立顯示畫面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02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fetchOrderDetails(orderId) - 顯示特定訂單詳細資料</a:t>
            </a:r>
            <a:endParaRPr/>
          </a:p>
        </p:txBody>
      </p:sp>
      <p:pic>
        <p:nvPicPr>
          <p:cNvPr id="201" name="Google Shape;201;p37" title="Screenshot from 2025-11-25 15-17-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67" y="1017725"/>
            <a:ext cx="4270734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387600" y="1017725"/>
            <a:ext cx="418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功能：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1.顯示特定訂單內容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2.呼叫 renderOrderDetails(order) 來繪製顯示畫面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60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renderProductRatings - 買家評價</a:t>
            </a:r>
            <a:endParaRPr dirty="0"/>
          </a:p>
        </p:txBody>
      </p:sp>
      <p:pic>
        <p:nvPicPr>
          <p:cNvPr id="220" name="Google Shape;220;p40" title="螢幕擷取畫面 2025-11-26 1633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150"/>
            <a:ext cx="8420425" cy="230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109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64532" y="0"/>
            <a:ext cx="473630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err="1" smtClean="0"/>
              <a:t>fetchMyProducts</a:t>
            </a:r>
            <a:r>
              <a:rPr lang="en" altLang="zh-TW" dirty="0"/>
              <a:t> -</a:t>
            </a:r>
            <a:r>
              <a:rPr lang="en" altLang="zh-TW" dirty="0" smtClean="0"/>
              <a:t> </a:t>
            </a:r>
            <a:r>
              <a:rPr lang="zh-TW" altLang="en-US" dirty="0" smtClean="0"/>
              <a:t>賣</a:t>
            </a:r>
            <a:r>
              <a:rPr lang="en" altLang="zh-TW" dirty="0" smtClean="0"/>
              <a:t>家</a:t>
            </a:r>
            <a:r>
              <a:rPr lang="zh-TW" altLang="en-US" dirty="0" smtClean="0"/>
              <a:t>商品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5" y="1261423"/>
            <a:ext cx="4907005" cy="33599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732" y="1261423"/>
            <a:ext cx="3755461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89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328738" y="23370"/>
            <a:ext cx="6879432" cy="65528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err="1" smtClean="0"/>
              <a:t>fetchMyBankAccount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fetchMyWallet</a:t>
            </a:r>
            <a:r>
              <a:rPr lang="en" altLang="zh-TW" dirty="0" smtClean="0"/>
              <a:t> </a:t>
            </a:r>
            <a:r>
              <a:rPr lang="en" altLang="zh-TW" dirty="0"/>
              <a:t>-</a:t>
            </a:r>
            <a:r>
              <a:rPr lang="en" altLang="zh-TW" dirty="0" smtClean="0"/>
              <a:t> </a:t>
            </a:r>
            <a:r>
              <a:rPr lang="zh-TW" altLang="en-US" dirty="0" smtClean="0"/>
              <a:t>賣</a:t>
            </a:r>
            <a:r>
              <a:rPr lang="en" altLang="zh-TW" dirty="0" smtClean="0"/>
              <a:t>家</a:t>
            </a:r>
            <a:r>
              <a:rPr lang="zh-TW" altLang="en-US" dirty="0"/>
              <a:t>帳戶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234986"/>
            <a:ext cx="4619625" cy="35985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065" y="873477"/>
            <a:ext cx="4178573" cy="396001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35819" y="873477"/>
            <a:ext cx="2568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功能</a:t>
            </a:r>
            <a:r>
              <a:rPr lang="en-US" altLang="zh-TW" dirty="0" smtClean="0"/>
              <a:t>:</a:t>
            </a:r>
            <a:r>
              <a:rPr lang="zh-TW" altLang="en-US" dirty="0" smtClean="0"/>
              <a:t>顯示賣家帳戶資料跟餘額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816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highlight>
                  <a:schemeClr val="lt1"/>
                </a:highlight>
              </a:rPr>
              <a:t>fetchMySellerOrders() 獲取我(賣家)的所有訂單</a:t>
            </a:r>
            <a:endParaRPr sz="2500" dirty="0"/>
          </a:p>
        </p:txBody>
      </p:sp>
      <p:pic>
        <p:nvPicPr>
          <p:cNvPr id="213" name="Google Shape;213;p39" title="螢幕擷取畫面 2025-11-26 1626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625" y="1017725"/>
            <a:ext cx="6291903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9"/>
          <p:cNvSpPr txBox="1"/>
          <p:nvPr/>
        </p:nvSpPr>
        <p:spPr>
          <a:xfrm>
            <a:off x="311700" y="1425288"/>
            <a:ext cx="219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功能: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獲取我(賣家)訂單</a:t>
            </a:r>
            <a:endParaRPr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44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37790" y="0"/>
            <a:ext cx="3690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使用案例</a:t>
            </a:r>
            <a:r>
              <a:rPr lang="en" dirty="0"/>
              <a:t>（Use Case）</a:t>
            </a:r>
            <a:endParaRPr dirty="0"/>
          </a:p>
        </p:txBody>
      </p:sp>
      <p:graphicFrame>
        <p:nvGraphicFramePr>
          <p:cNvPr id="73" name="Google Shape;73;p16"/>
          <p:cNvGraphicFramePr/>
          <p:nvPr>
            <p:extLst>
              <p:ext uri="{D42A27DB-BD31-4B8C-83A1-F6EECF244321}">
                <p14:modId xmlns:p14="http://schemas.microsoft.com/office/powerpoint/2010/main" val="2248640310"/>
              </p:ext>
            </p:extLst>
          </p:nvPr>
        </p:nvGraphicFramePr>
        <p:xfrm>
          <a:off x="285196" y="572700"/>
          <a:ext cx="8617900" cy="4550495"/>
        </p:xfrm>
        <a:graphic>
          <a:graphicData uri="http://schemas.openxmlformats.org/drawingml/2006/table">
            <a:tbl>
              <a:tblPr>
                <a:noFill/>
                <a:tableStyleId>{178B2CF1-C75D-4F7E-A100-BD5A6AD9CF12}</a:tableStyleId>
              </a:tblPr>
              <a:tblGrid>
                <a:gridCol w="113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項目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使用案例 (Use Case)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包含功能/說明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相關角色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用戶認證 (Authentication)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註冊、登入、發送 Email 驗證碼、重設密碼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Public, Buyer, Seller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商品瀏覽 (Product Browsing)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瀏覽商品列表、查看商品詳情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Public, Buyer, Seller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購物車管理 (Cart Management)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加入購物車、修改/刪除購物車項目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IV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訂單結帳 (Order Checkout)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執行結帳流程，自動進行多賣家拆單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買家訂單查詢 (Buyer Order Inquiry)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查詢買家自己的訂單列表與詳情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評價管理 (Rating Management)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買家： 建立/更新商品評價 。賣家： 查詢商品評價 。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Buyer, Seller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買家錢包儲值 (Buyer Wallet Top-up)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增加電子錢包餘額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Buyer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賣家商品管理 (Seller Product Mgt.)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新增商品 (上架)、修改/刪除商品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Seller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IX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賣家訂單查詢 (Seller Order Inquiry)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查詢賣家收到的訂單列表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Seller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X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賣家提款管理 (Seller Withdrawal)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設定提款帳戶、申請錢包提款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Seller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XI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 smtClean="0"/>
                        <a:t>後臺管理員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 smtClean="0"/>
                        <a:t>報表數據與會員管理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 smtClean="0"/>
                        <a:t>Admin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1889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48981" y="130700"/>
            <a:ext cx="4446037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 err="1" smtClean="0"/>
              <a:t>fetchMyRatings</a:t>
            </a:r>
            <a:r>
              <a:rPr lang="en" altLang="zh-TW" dirty="0"/>
              <a:t> - </a:t>
            </a:r>
            <a:r>
              <a:rPr lang="zh-TW" altLang="en-US" dirty="0"/>
              <a:t>賣</a:t>
            </a:r>
            <a:r>
              <a:rPr lang="en" altLang="zh-TW" dirty="0" smtClean="0"/>
              <a:t>家</a:t>
            </a:r>
            <a:r>
              <a:rPr lang="zh-TW" altLang="en-US" dirty="0" smtClean="0"/>
              <a:t>評價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010144" cy="697756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功能</a:t>
            </a:r>
            <a:r>
              <a:rPr lang="en-US" altLang="zh-TW" dirty="0" smtClean="0">
                <a:solidFill>
                  <a:schemeClr val="tx1"/>
                </a:solidFill>
              </a:rPr>
              <a:t>:</a:t>
            </a:r>
            <a:r>
              <a:rPr lang="zh-TW" altLang="en-US" dirty="0" smtClean="0">
                <a:solidFill>
                  <a:schemeClr val="tx1"/>
                </a:solidFill>
              </a:rPr>
              <a:t>顯示所有商品收到的評價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47" y="1152475"/>
            <a:ext cx="5087690" cy="33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63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05454" y="176757"/>
            <a:ext cx="53495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2800"/>
            </a:pPr>
            <a:r>
              <a:rPr lang="en-US" altLang="zh-TW" sz="2500" dirty="0">
                <a:solidFill>
                  <a:schemeClr val="dk1"/>
                </a:solidFill>
              </a:rPr>
              <a:t>Admin </a:t>
            </a:r>
            <a:r>
              <a:rPr lang="zh-TW" altLang="en-US" sz="2500" dirty="0">
                <a:solidFill>
                  <a:schemeClr val="dk1"/>
                </a:solidFill>
              </a:rPr>
              <a:t>的身分檢查＋儲存資訊＋導頁</a:t>
            </a:r>
            <a:endParaRPr lang="en-US" altLang="zh-TW" sz="2500" dirty="0">
              <a:solidFill>
                <a:schemeClr val="dk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4" y="1079174"/>
            <a:ext cx="4050074" cy="30232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0225" y="938222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收到後端回傳 </a:t>
            </a:r>
            <a:r>
              <a:rPr lang="en-US" altLang="zh-TW" dirty="0"/>
              <a:t>JSON</a:t>
            </a:r>
            <a:r>
              <a:rPr lang="zh-TW" altLang="en-US" dirty="0"/>
              <a:t>，先讀出 </a:t>
            </a:r>
            <a:r>
              <a:rPr lang="en-US" altLang="zh-TW" dirty="0" err="1"/>
              <a:t>data.role</a:t>
            </a:r>
            <a:r>
              <a:rPr lang="en-US" altLang="zh-TW" dirty="0"/>
              <a:t> </a:t>
            </a:r>
            <a:r>
              <a:rPr lang="zh-TW" altLang="en-US" dirty="0"/>
              <a:t>作為實際身分 </a:t>
            </a:r>
            <a:r>
              <a:rPr lang="en-US" altLang="zh-TW" dirty="0" err="1"/>
              <a:t>actualRole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若 </a:t>
            </a:r>
            <a:r>
              <a:rPr lang="en-US" altLang="zh-TW" dirty="0" err="1"/>
              <a:t>actualRole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URL </a:t>
            </a:r>
            <a:r>
              <a:rPr lang="zh-TW" altLang="en-US" dirty="0"/>
              <a:t>的 </a:t>
            </a:r>
            <a:r>
              <a:rPr lang="en-US" altLang="zh-TW" dirty="0"/>
              <a:t>role </a:t>
            </a:r>
            <a:r>
              <a:rPr lang="zh-TW" altLang="en-US" dirty="0"/>
              <a:t>不符，顯示錯誤訊息「帳號身分不符」並終止流程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登入成功時將 </a:t>
            </a:r>
            <a:r>
              <a:rPr lang="en-US" altLang="zh-TW" dirty="0"/>
              <a:t>token </a:t>
            </a:r>
            <a:r>
              <a:rPr lang="zh-TW" altLang="en-US" dirty="0"/>
              <a:t>與 </a:t>
            </a:r>
            <a:r>
              <a:rPr lang="en-US" altLang="zh-TW" dirty="0"/>
              <a:t>role </a:t>
            </a:r>
            <a:r>
              <a:rPr lang="zh-TW" altLang="en-US" dirty="0"/>
              <a:t>存入 </a:t>
            </a:r>
            <a:r>
              <a:rPr lang="en-US" altLang="zh-TW" dirty="0" err="1"/>
              <a:t>localStorage</a:t>
            </a:r>
            <a:r>
              <a:rPr lang="zh-TW" altLang="en-US" dirty="0"/>
              <a:t>，作為之後呼叫 </a:t>
            </a:r>
            <a:r>
              <a:rPr lang="en-US" altLang="zh-TW" dirty="0"/>
              <a:t>API </a:t>
            </a:r>
            <a:r>
              <a:rPr lang="zh-TW" altLang="en-US" dirty="0"/>
              <a:t>的憑證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當 </a:t>
            </a:r>
            <a:r>
              <a:rPr lang="en-US" altLang="zh-TW" dirty="0" err="1"/>
              <a:t>actualRole</a:t>
            </a:r>
            <a:r>
              <a:rPr lang="en-US" altLang="zh-TW" dirty="0"/>
              <a:t> </a:t>
            </a:r>
            <a:r>
              <a:rPr lang="zh-TW" altLang="en-US" dirty="0"/>
              <a:t>為 </a:t>
            </a:r>
            <a:r>
              <a:rPr lang="en-US" altLang="zh-TW" dirty="0"/>
              <a:t>ADMIN </a:t>
            </a:r>
            <a:r>
              <a:rPr lang="zh-TW" altLang="en-US" dirty="0"/>
              <a:t>時，另外把 </a:t>
            </a:r>
            <a:r>
              <a:rPr lang="en-US" altLang="zh-TW" dirty="0" err="1"/>
              <a:t>adminCode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name </a:t>
            </a:r>
            <a:r>
              <a:rPr lang="zh-TW" altLang="en-US" dirty="0"/>
              <a:t>存在 </a:t>
            </a:r>
            <a:r>
              <a:rPr lang="en-US" altLang="zh-TW" dirty="0" err="1"/>
              <a:t>localStorage</a:t>
            </a:r>
            <a:r>
              <a:rPr lang="zh-TW" altLang="en-US" dirty="0"/>
              <a:t>，供 </a:t>
            </a:r>
            <a:r>
              <a:rPr lang="en-US" altLang="zh-TW" dirty="0"/>
              <a:t>admin-dashboard </a:t>
            </a:r>
            <a:r>
              <a:rPr lang="zh-TW" altLang="en-US" dirty="0"/>
              <a:t>使用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1.5 </a:t>
            </a:r>
            <a:r>
              <a:rPr lang="zh-TW" altLang="en-US" dirty="0"/>
              <a:t>秒後依角色導頁：</a:t>
            </a:r>
            <a:r>
              <a:rPr lang="en-US" altLang="zh-TW" dirty="0"/>
              <a:t>BUYER → products.html</a:t>
            </a:r>
            <a:r>
              <a:rPr lang="zh-TW" altLang="en-US" dirty="0"/>
              <a:t>、</a:t>
            </a:r>
            <a:r>
              <a:rPr lang="en-US" altLang="zh-TW" dirty="0"/>
              <a:t>SELLER → seller-dashboard.html</a:t>
            </a:r>
            <a:r>
              <a:rPr lang="zh-TW" altLang="en-US" dirty="0"/>
              <a:t>、</a:t>
            </a:r>
            <a:r>
              <a:rPr lang="en-US" altLang="zh-TW" dirty="0"/>
              <a:t>ADMIN → admin-dashboard.html</a:t>
            </a:r>
          </a:p>
        </p:txBody>
      </p:sp>
    </p:spTree>
    <p:extLst>
      <p:ext uri="{BB962C8B-B14F-4D97-AF65-F5344CB8AC3E}">
        <p14:creationId xmlns:p14="http://schemas.microsoft.com/office/powerpoint/2010/main" val="1753404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9450" y="553673"/>
            <a:ext cx="374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handleEcpayCheckout</a:t>
            </a:r>
            <a:r>
              <a:rPr lang="en-US" altLang="zh-TW" dirty="0" smtClean="0"/>
              <a:t>() </a:t>
            </a:r>
            <a:r>
              <a:rPr lang="zh-TW" altLang="en-US" dirty="0" smtClean="0"/>
              <a:t>綠界提交功能</a:t>
            </a:r>
            <a:r>
              <a:rPr lang="en-US" altLang="zh-TW" dirty="0" smtClean="0"/>
              <a:t>(</a:t>
            </a:r>
            <a:r>
              <a:rPr lang="zh-TW" altLang="en-US" dirty="0" smtClean="0"/>
              <a:t>前端</a:t>
            </a:r>
            <a:r>
              <a:rPr lang="en-US" altLang="zh-TW" dirty="0" smtClean="0"/>
              <a:t>) 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93" y="1041040"/>
            <a:ext cx="5144218" cy="106694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87229" y="1266738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Token </a:t>
            </a:r>
            <a:r>
              <a:rPr lang="zh-TW" altLang="en-US" dirty="0"/>
              <a:t>獲取</a:t>
            </a:r>
            <a:r>
              <a:rPr lang="zh-TW" altLang="en-US" dirty="0" smtClean="0"/>
              <a:t>後端購物車</a:t>
            </a:r>
            <a:r>
              <a:rPr lang="zh-TW" altLang="en-US" dirty="0"/>
              <a:t>內容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93" y="2211447"/>
            <a:ext cx="4452139" cy="29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83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73" y="785949"/>
            <a:ext cx="5118529" cy="33304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7" y="2898764"/>
            <a:ext cx="3687436" cy="12176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4283" y="4781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建立訂單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238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549" y="1830546"/>
            <a:ext cx="5036434" cy="31420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49" y="751933"/>
            <a:ext cx="3229426" cy="74305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4283" y="7790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提交支付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829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303639" y="1858297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/>
              <a:t>後端</a:t>
            </a:r>
          </a:p>
        </p:txBody>
      </p:sp>
    </p:spTree>
    <p:extLst>
      <p:ext uri="{BB962C8B-B14F-4D97-AF65-F5344CB8AC3E}">
        <p14:creationId xmlns:p14="http://schemas.microsoft.com/office/powerpoint/2010/main" val="1902415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後端架構概述</a:t>
            </a:r>
            <a:endParaRPr dirty="0"/>
          </a:p>
        </p:txBody>
      </p:sp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 Spring Boot 框架建構 RESTful API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模型層 (Model) ：定義資料結構 (JAP PO -&gt; VO)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控制層 (Controller) ：處理前端請求(controller-&gt;service-&gt;DAO JPA Repository)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資料存取層 (DAO) ：連接資料庫 (JPA Repository)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使用 JWT 驗證用戶身份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資料庫：儲存使用者, 商品, 訂單明細, 電子錢包, 銀行餘額, 購物車資料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2289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JWT 驗證與帳號 - JwtUtil </a:t>
            </a:r>
            <a:endParaRPr/>
          </a:p>
        </p:txBody>
      </p:sp>
      <p:sp>
        <p:nvSpPr>
          <p:cNvPr id="232" name="Google Shape;232;p42"/>
          <p:cNvSpPr txBox="1"/>
          <p:nvPr/>
        </p:nvSpPr>
        <p:spPr>
          <a:xfrm>
            <a:off x="2064800" y="1075325"/>
            <a:ext cx="2696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產生 JWT : (右圖)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generateToken()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建立或是獲取資訊提供JWT產生字串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&lt;加入額外資訊: role, user id&gt;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產生JWT字串: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createToken()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有效期: application.properties裡設定</a:t>
            </a:r>
            <a:endParaRPr sz="1200">
              <a:solidFill>
                <a:schemeClr val="dk2"/>
              </a:solidFill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jwt.expiration.ms=86400000 //24小時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3" name="Google Shape;233;p42" title="Screenshot from 2025-11-25 17-14-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900" y="445025"/>
            <a:ext cx="42863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 title="Screenshot from 2025-11-25 17-31-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1025"/>
            <a:ext cx="4127400" cy="2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/>
        </p:nvSpPr>
        <p:spPr>
          <a:xfrm>
            <a:off x="0" y="2506925"/>
            <a:ext cx="135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驗證JWT : (下圖)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isTokenValid() 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8427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112"/>
            <a:ext cx="3143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Security</a:t>
            </a:r>
            <a:r>
              <a:rPr lang="zh-TW" altLang="en-US" sz="2400" dirty="0"/>
              <a:t>（權限設定）</a:t>
            </a:r>
          </a:p>
        </p:txBody>
      </p:sp>
      <p:sp>
        <p:nvSpPr>
          <p:cNvPr id="3" name="矩形 2"/>
          <p:cNvSpPr/>
          <p:nvPr/>
        </p:nvSpPr>
        <p:spPr>
          <a:xfrm>
            <a:off x="140842" y="731372"/>
            <a:ext cx="3818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權限設定  </a:t>
            </a:r>
            <a:r>
              <a:rPr lang="en-US" altLang="zh-TW" sz="2000" dirty="0" err="1"/>
              <a:t>SecurityConfig</a:t>
            </a:r>
            <a:endParaRPr lang="en-US" altLang="zh-TW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2" y="1307077"/>
            <a:ext cx="4783496" cy="28815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11615" y="157831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Security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授權規則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antMatchers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/**").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permitAll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：登入／註冊開放使用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antMatchers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/admin/**").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hasRole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("ADMIN")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：後台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只允許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</a:t>
            </a:r>
          </a:p>
        </p:txBody>
      </p:sp>
    </p:spTree>
    <p:extLst>
      <p:ext uri="{BB962C8B-B14F-4D97-AF65-F5344CB8AC3E}">
        <p14:creationId xmlns:p14="http://schemas.microsoft.com/office/powerpoint/2010/main" val="1842600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832" y="110890"/>
            <a:ext cx="5415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JWT </a:t>
            </a:r>
            <a:r>
              <a:rPr lang="zh-TW" altLang="en-US" sz="2000" dirty="0"/>
              <a:t>身分驗證過濾器　</a:t>
            </a:r>
            <a:r>
              <a:rPr lang="en-US" altLang="zh-TW" sz="2000" dirty="0" err="1"/>
              <a:t>JwtAuthenticationFilter</a:t>
            </a:r>
            <a:endParaRPr lang="en-US" altLang="zh-TW" sz="2000" dirty="0"/>
          </a:p>
        </p:txBody>
      </p:sp>
      <p:sp>
        <p:nvSpPr>
          <p:cNvPr id="3" name="矩形 2"/>
          <p:cNvSpPr/>
          <p:nvPr/>
        </p:nvSpPr>
        <p:spPr>
          <a:xfrm>
            <a:off x="264111" y="3836558"/>
            <a:ext cx="6618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在 </a:t>
            </a:r>
            <a:r>
              <a:rPr lang="en-US" altLang="zh-TW" sz="1200" dirty="0" err="1"/>
              <a:t>SecurityConfig</a:t>
            </a:r>
            <a:r>
              <a:rPr lang="en-US" altLang="zh-TW" sz="1200" dirty="0"/>
              <a:t> </a:t>
            </a:r>
            <a:r>
              <a:rPr lang="zh-TW" altLang="en-US" sz="1200" dirty="0"/>
              <a:t>中透過建構子</a:t>
            </a:r>
            <a:r>
              <a:rPr lang="zh-TW" altLang="en-US" sz="1200" dirty="0" smtClean="0"/>
              <a:t>注入 </a:t>
            </a:r>
            <a:r>
              <a:rPr lang="en-US" altLang="zh-TW" sz="1200" dirty="0" err="1" smtClean="0"/>
              <a:t>JwtAuthenticationFilter</a:t>
            </a:r>
            <a:r>
              <a:rPr lang="zh-TW" altLang="en-US" sz="1200" dirty="0"/>
              <a:t>，當成專門處理 </a:t>
            </a:r>
            <a:r>
              <a:rPr lang="en-US" altLang="zh-TW" sz="1200" dirty="0"/>
              <a:t>JWT </a:t>
            </a:r>
            <a:r>
              <a:rPr lang="zh-TW" altLang="en-US" sz="1200" dirty="0"/>
              <a:t>的</a:t>
            </a:r>
            <a:r>
              <a:rPr lang="zh-TW" altLang="en-US" sz="1200" dirty="0" smtClean="0"/>
              <a:t>過濾器 </a:t>
            </a:r>
            <a:endParaRPr lang="en-US" altLang="zh-TW" sz="1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在 </a:t>
            </a:r>
            <a:r>
              <a:rPr lang="en-US" altLang="zh-TW" sz="1200" dirty="0" err="1"/>
              <a:t>filterChain</a:t>
            </a:r>
            <a:r>
              <a:rPr lang="en-US" altLang="zh-TW" sz="1200" dirty="0"/>
              <a:t>() </a:t>
            </a:r>
            <a:r>
              <a:rPr lang="zh-TW" altLang="en-US" sz="1200" dirty="0"/>
              <a:t>裡用 </a:t>
            </a:r>
            <a:r>
              <a:rPr lang="en-US" altLang="zh-TW" sz="1200" dirty="0" err="1"/>
              <a:t>addFilterBefore</a:t>
            </a:r>
            <a:r>
              <a:rPr lang="en-US" altLang="zh-TW" sz="1200" dirty="0"/>
              <a:t>(</a:t>
            </a:r>
            <a:r>
              <a:rPr lang="en-US" altLang="zh-TW" sz="1200" dirty="0" err="1"/>
              <a:t>jwtAuthFilter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UsernamePasswordAuthenticationFilter.class</a:t>
            </a:r>
            <a:r>
              <a:rPr lang="en-US" altLang="zh-TW" sz="1200" dirty="0"/>
              <a:t>)</a:t>
            </a:r>
            <a:r>
              <a:rPr lang="zh-TW" altLang="en-US" sz="1200" dirty="0"/>
              <a:t>，讓所有請求先經過 </a:t>
            </a:r>
            <a:r>
              <a:rPr lang="en-US" altLang="zh-TW" sz="1200" dirty="0"/>
              <a:t>JWT </a:t>
            </a:r>
            <a:r>
              <a:rPr lang="zh-TW" altLang="en-US" sz="1200" dirty="0" smtClean="0"/>
              <a:t>驗證</a:t>
            </a:r>
            <a:endParaRPr lang="en-US" altLang="zh-TW" sz="1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過濾器</a:t>
            </a:r>
            <a:r>
              <a:rPr lang="zh-TW" altLang="en-US" sz="1200" dirty="0"/>
              <a:t>會從 </a:t>
            </a:r>
            <a:r>
              <a:rPr lang="en-US" altLang="zh-TW" sz="1200" dirty="0"/>
              <a:t>Authorization: Bearer &lt;token&gt; </a:t>
            </a:r>
            <a:r>
              <a:rPr lang="zh-TW" altLang="en-US" sz="1200" dirty="0"/>
              <a:t>讀出 </a:t>
            </a:r>
            <a:r>
              <a:rPr lang="en-US" altLang="zh-TW" sz="1200" dirty="0"/>
              <a:t>JWT</a:t>
            </a:r>
            <a:r>
              <a:rPr lang="zh-TW" altLang="en-US" sz="1200" dirty="0"/>
              <a:t>，呼叫 </a:t>
            </a:r>
            <a:r>
              <a:rPr lang="en-US" altLang="zh-TW" sz="1200" dirty="0" err="1"/>
              <a:t>JwtService</a:t>
            </a:r>
            <a:r>
              <a:rPr lang="en-US" altLang="zh-TW" sz="1200" dirty="0"/>
              <a:t> </a:t>
            </a:r>
            <a:r>
              <a:rPr lang="zh-TW" altLang="en-US" sz="1200" dirty="0"/>
              <a:t>驗證，成功就建立登入身分放進 </a:t>
            </a:r>
            <a:r>
              <a:rPr lang="en-US" altLang="zh-TW" sz="1200" dirty="0" err="1"/>
              <a:t>SecurityContext</a:t>
            </a:r>
            <a:r>
              <a:rPr lang="zh-TW" altLang="en-US" sz="1200" dirty="0"/>
              <a:t>，後面 </a:t>
            </a:r>
            <a:r>
              <a:rPr lang="en-US" altLang="zh-TW" sz="1200" dirty="0" err="1"/>
              <a:t>hasRole</a:t>
            </a:r>
            <a:r>
              <a:rPr lang="en-US" altLang="zh-TW" sz="1200" dirty="0"/>
              <a:t>("ADMIN") </a:t>
            </a:r>
            <a:r>
              <a:rPr lang="zh-TW" altLang="en-US" sz="1200" dirty="0"/>
              <a:t>才能正確判斷是否為管理員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" y="585761"/>
            <a:ext cx="4526003" cy="3046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47" y="511000"/>
            <a:ext cx="4082788" cy="33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系統功能說明</a:t>
            </a:r>
            <a:endParaRPr b="1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6400" b="1" dirty="0">
                <a:solidFill>
                  <a:schemeClr val="dk1"/>
                </a:solidFill>
              </a:rPr>
              <a:t>頁面區域：買家/賣家登入、產品列表、訂單、購物車</a:t>
            </a:r>
            <a:endParaRPr sz="6400" b="1" dirty="0">
              <a:solidFill>
                <a:schemeClr val="dk1"/>
              </a:solidFill>
            </a:endParaRP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6400" b="1" dirty="0">
                <a:solidFill>
                  <a:schemeClr val="dk1"/>
                </a:solidFill>
              </a:rPr>
              <a:t>主要功能 : </a:t>
            </a:r>
            <a:endParaRPr sz="6400" b="1" dirty="0">
              <a:solidFill>
                <a:schemeClr val="dk1"/>
              </a:solidFill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買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/賣家帳戶註冊&amp;登入,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產品顯示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商品評價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購物車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訂單管理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買家電子錢包儲值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indent="-857250"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賣家收款</a:t>
            </a:r>
            <a:r>
              <a:rPr lang="en" altLang="zh-TW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後台管理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報表生成</a:t>
            </a:r>
            <a:r>
              <a:rPr lang="zh-TW" altLang="en-US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與會員管理</a:t>
            </a: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" sz="1724" b="1" dirty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" sz="1763" dirty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endParaRPr sz="1563" dirty="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		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AuthController</a:t>
            </a:r>
            <a:r>
              <a:rPr lang="en" sz="2500">
                <a:highlight>
                  <a:schemeClr val="lt1"/>
                </a:highlight>
              </a:rPr>
              <a:t> </a:t>
            </a:r>
            <a:r>
              <a:rPr lang="en" sz="2500"/>
              <a:t>功能簡介</a:t>
            </a:r>
            <a:endParaRPr sz="2500"/>
          </a:p>
        </p:txBody>
      </p:sp>
      <p:sp>
        <p:nvSpPr>
          <p:cNvPr id="241" name="Google Shape;241;p43"/>
          <p:cNvSpPr txBox="1"/>
          <p:nvPr/>
        </p:nvSpPr>
        <p:spPr>
          <a:xfrm>
            <a:off x="311700" y="1017725"/>
            <a:ext cx="8721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tx1"/>
                </a:solidFill>
              </a:rPr>
              <a:t>@ResController, @RequestMapping("/api/auth") 定義REST API端點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tx1"/>
                </a:solidFill>
              </a:rPr>
              <a:t>@Autowired: 注入UserService, JwtUtil, UserDAO, PasswordEncoder</a:t>
            </a:r>
            <a:endParaRPr sz="1800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使用jwtUtil.generateToken(user): 當使用者登入後, 系統會產生帳號名稱(email), 角色(買家或賣家), User ID, 簽發時間, 有效期限的JWT Token.</a:t>
            </a:r>
            <a:endParaRPr sz="1800" dirty="0">
              <a:solidFill>
                <a:schemeClr val="tx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r>
              <a:rPr lang="en" sz="1800" dirty="0">
                <a:solidFill>
                  <a:schemeClr val="tx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HS256演算法進行加密簽章</a:t>
            </a:r>
            <a:endParaRPr sz="1800" dirty="0">
              <a:solidFill>
                <a:schemeClr val="tx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70376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登入驗證API - AuthController</a:t>
            </a:r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("/login")	// "/api/auth/login"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login(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@Valid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@RequestBody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LoginRequestVO requestVO)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1. 呼叫 Service 驗證帳號密碼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UserPO user = userService.login(requestVO);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2. 產生 JWT Token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String token = jwtUtil.generateToken(user);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3. 回傳包含 token + adminCode 的資訊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new AuthResponseVO(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"登入成功",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user.getUserId(),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user.getName(),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user.getEmail(),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user.getRole(),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token,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user.getAdminCode() // 一般使用者通常是 null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)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 catch (Exception e)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UNAUTHORIZED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).body(e.getMessage());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 b="1"/>
          </a:p>
        </p:txBody>
      </p:sp>
    </p:spTree>
    <p:extLst>
      <p:ext uri="{BB962C8B-B14F-4D97-AF65-F5344CB8AC3E}">
        <p14:creationId xmlns:p14="http://schemas.microsoft.com/office/powerpoint/2010/main" val="1966254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title"/>
          </p:nvPr>
        </p:nvSpPr>
        <p:spPr>
          <a:xfrm>
            <a:off x="311700" y="30925"/>
            <a:ext cx="27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實體類別</a:t>
            </a:r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body" idx="1"/>
          </p:nvPr>
        </p:nvSpPr>
        <p:spPr>
          <a:xfrm>
            <a:off x="311700" y="603625"/>
            <a:ext cx="29073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/**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 PO (Entity) - 對應 `products` 商品資料表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*/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@Entity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@Table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(name = "products")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@Data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@NoArgsConstructor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public class ProductPO {</a:t>
            </a:r>
            <a:endParaRPr/>
          </a:p>
        </p:txBody>
      </p:sp>
      <p:graphicFrame>
        <p:nvGraphicFramePr>
          <p:cNvPr id="254" name="Google Shape;254;p45"/>
          <p:cNvGraphicFramePr/>
          <p:nvPr/>
        </p:nvGraphicFramePr>
        <p:xfrm>
          <a:off x="3218975" y="154513"/>
          <a:ext cx="5833725" cy="4834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欄位名稱（Database）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說明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備註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product_id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商品主鍵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PK(Primary Key)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seller_id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關聯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FK(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Foreign Key </a:t>
                      </a:r>
                      <a:r>
                        <a:rPr lang="en" sz="900"/>
                        <a:t>)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category_id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商品分類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"電子產品", "食品" 等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name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商品名稱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最長 255 字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description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商品敘述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TEXT（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約能儲存 16,383 個中文字元</a:t>
                      </a:r>
                      <a:r>
                        <a:rPr lang="en" sz="900"/>
                        <a:t>）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price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商品價格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最多可儲存 10 位數字，其中有 2 位是小數位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stock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庫存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integer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image_url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照片連結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最長 255 字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created_at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時間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建立時間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updated_at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時間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更新時間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256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ProductController</a:t>
            </a:r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@ResController, @RequestMapping("/api/products") 定義REST API端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@Autowired: 注入 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ProductService (只有seller可以訪問), JPA Repository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 MySQL 資料庫，儲存產品資料 (products 表)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7585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實體類別</a:t>
            </a:r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@Entity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@Table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"orders")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(關鍵) 絕對不要用 @Data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@Getter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@Setter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@NoArgsConstructor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@ToString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@EqualsAndHashCode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OrderPO {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@Id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@GeneratedValue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(strategy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GenerationType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IDENTITY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"order_id")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Long orderId;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67" name="Google Shape;267;p47" title="Screenshot from 2025-11-25 20-43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37525"/>
            <a:ext cx="8839200" cy="171784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7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多筆訂單「屬於」一個買家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"buyer_id",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buyer;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多筆訂單「屬於」一個賣家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"seller_id",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seller;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@OneToMany: 一筆訂單「擁有多個」訂單項目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mappedBy = "order"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cascade = CascadeType.ALL (當儲存 OrderPO 時，自動儲存所有 items)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cascade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CascadeType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3245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OrderController功能簡介</a:t>
            </a:r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("/checkout")	// /api/orders/checkout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checkoutFromMyCart()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(Service 會回傳「此次」建立的所有新訂單)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List&lt;OrderResponseVO&gt; newOrders = orderService.checkoutFromMyCart();</a:t>
            </a:r>
            <a:endParaRPr sz="2000"/>
          </a:p>
        </p:txBody>
      </p:sp>
      <p:sp>
        <p:nvSpPr>
          <p:cNvPr id="275" name="Google Shape;275;p48"/>
          <p:cNvSpPr txBox="1"/>
          <p:nvPr/>
        </p:nvSpPr>
        <p:spPr>
          <a:xfrm>
            <a:off x="311700" y="1727100"/>
            <a:ext cx="6376500" cy="3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流程說明：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此 API 不需要 Request Body，它會自動從 Token 抓取買家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 從 Token 中解析出「使用者名稱 (Email)」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 JwtUtil.java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public String extractUsername(String token) {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return extractClaim(token, Claims::getSubject);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}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儲存「訂單」, (因為 cascade = ALL, 這會「同時」儲存所有 OrderItemPO)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OrderPO savedOrder = orderDAO.save(newOrder);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為了不要有recursion造成stackoverflow(不斷循環查詢造成記憶體爆掉), 要設定成"LAZY"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OrderPO (JAP entity) : 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cascade = CascadeType.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fetch = FetchType.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6692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/>
        </p:nvSpPr>
        <p:spPr>
          <a:xfrm>
            <a:off x="311700" y="31590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查詢單筆訂單（含明細）：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1" name="Google Shape;281;p49"/>
          <p:cNvSpPr txBox="1"/>
          <p:nvPr/>
        </p:nvSpPr>
        <p:spPr>
          <a:xfrm>
            <a:off x="311700" y="859300"/>
            <a:ext cx="5963400" cy="14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@GetMapping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"/me/{orderId}"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			// GET : /api/orders/me/{orderId}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getMyOrderDetails(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@PathVariable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Long </a:t>
            </a:r>
            <a:r>
              <a:rPr lang="en" sz="1200" b="1">
                <a:solidFill>
                  <a:srgbClr val="6A3E3E"/>
                </a:solidFill>
                <a:highlight>
                  <a:srgbClr val="FFFFFF"/>
                </a:highlight>
              </a:rPr>
              <a:t>orderId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根據訂單編號查詢單筆訂單。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• 預設會包含訂單明細，如果你想保留明細給前端查閱，這樣設計是可以的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137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OrderItem實體類別</a:t>
            </a:r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0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@Entity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@Table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"order_items"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3F7F5F"/>
                </a:solidFill>
                <a:highlight>
                  <a:srgbClr val="FFFFFF"/>
                </a:highlight>
              </a:rPr>
              <a:t>// (關鍵) 絕對不要用 @Data</a:t>
            </a:r>
            <a:endParaRPr sz="1200" b="1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@Getter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@Setter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@NoArgsConstructor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@ToString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@EqualsAndHashCode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(exclude = {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"productRating"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})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OrderItemPO {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@Id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@GeneratedValue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(strategy = GenerationType.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IDENTITY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"order_item_id"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Long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orderItemId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"order_id"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false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OrderPO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order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@ManyToOne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(fetch = FetchType.</a:t>
            </a:r>
            <a:r>
              <a:rPr lang="en" sz="1200" b="1" i="1">
                <a:solidFill>
                  <a:srgbClr val="0000C0"/>
                </a:solidFill>
                <a:highlight>
                  <a:srgbClr val="FFFFFF"/>
                </a:highlight>
              </a:rPr>
              <a:t>LAZY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@JoinColumn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(name = 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"product_id"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, nullable =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true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private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ProductPO </a:t>
            </a:r>
            <a:r>
              <a:rPr lang="en" sz="1200" b="1">
                <a:solidFill>
                  <a:srgbClr val="0000C0"/>
                </a:solidFill>
                <a:highlight>
                  <a:srgbClr val="FFFFFF"/>
                </a:highlight>
              </a:rPr>
              <a:t>product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/>
          </a:p>
        </p:txBody>
      </p:sp>
      <p:sp>
        <p:nvSpPr>
          <p:cNvPr id="288" name="Google Shape;288;p50"/>
          <p:cNvSpPr txBox="1"/>
          <p:nvPr/>
        </p:nvSpPr>
        <p:spPr>
          <a:xfrm>
            <a:off x="5892000" y="1152475"/>
            <a:ext cx="29403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因為 </a:t>
            </a:r>
            <a:r>
              <a:rPr lang="en" sz="11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r>
              <a:rPr lang="en" sz="1100" b="1">
                <a:solidFill>
                  <a:schemeClr val="dk1"/>
                </a:solidFill>
              </a:rPr>
              <a:t> 會自動產生 ToString / Equals / HashCode，導致 Lazy Loading、雙向關係、Hibernate Proxy 全部炸掉。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只要是 JPA Entity，一律：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不用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@Data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chemeClr val="dk1"/>
                </a:solidFill>
              </a:rPr>
              <a:t> 用 Getter、Setter + 有控制的 ToString、Equals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131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資料庫Order_items和Orders關聯性</a:t>
            </a:r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Order_items是「訂單項目」的資料表，用來記錄每張訂單中包含了哪些商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品,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每一筆Order_items資料中會包含一個Order_id欄位，指向Orders資料表中的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id欄位</a:t>
            </a:r>
            <a:endParaRPr/>
          </a:p>
        </p:txBody>
      </p:sp>
      <p:pic>
        <p:nvPicPr>
          <p:cNvPr id="295" name="Google Shape;295;p51" title="螢幕擷取畫面 2025-11-26 1137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525" y="3157675"/>
            <a:ext cx="5986316" cy="20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045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SellerOrderController 功能簡介 </a:t>
            </a:r>
            <a:endParaRPr/>
          </a:p>
        </p:txBody>
      </p:sp>
      <p:sp>
        <p:nvSpPr>
          <p:cNvPr id="312" name="Google Shape;312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F5FBF"/>
                </a:solidFill>
                <a:highlight>
                  <a:srgbClr val="FFFFFF"/>
                </a:highlight>
              </a:rPr>
              <a:t>查詢 ”賣家” 收到的所有訂單</a:t>
            </a: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F5FBF"/>
                </a:solidFill>
                <a:highlight>
                  <a:srgbClr val="FFFFFF"/>
                </a:highlight>
              </a:rPr>
              <a:t>GET </a:t>
            </a:r>
            <a:r>
              <a:rPr lang="en" sz="1200" b="1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http://localhost:8080/api/seller/orders/me</a:t>
            </a: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F5FB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 @RestController</a:t>
            </a:r>
            <a:endParaRPr sz="12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200" b="1">
                <a:solidFill>
                  <a:srgbClr val="2A00FF"/>
                </a:solidFill>
                <a:highlight>
                  <a:srgbClr val="FFFFFF"/>
                </a:highlight>
              </a:rPr>
              <a:t>"/api/seller/orders"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2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</a:rPr>
              <a:t> SellerOrderController {</a:t>
            </a:r>
            <a:endParaRPr sz="12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流程說明: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驗證是否為賣家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根據users table的user id(關聯到orders 的seller id)找出此賣家下的所有訂單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chemeClr val="lt1"/>
                </a:highlight>
              </a:rPr>
              <a:t>為了不要有recursion造成stackoverflow(不斷循環查詢造成記憶體爆掉), OrderPO要設定成"LAZY"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38820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100468"/>
            <a:ext cx="887622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首頁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lvl="0"/>
            <a:r>
              <a:rPr lang="zh-TW" altLang="en-US" dirty="0">
                <a:solidFill>
                  <a:schemeClr val="tx1"/>
                </a:solidFill>
              </a:rPr>
              <a:t>首頁預設會顯示角色分流</a:t>
            </a:r>
            <a:r>
              <a:rPr lang="zh-TW" altLang="en-US" dirty="0" smtClean="0">
                <a:solidFill>
                  <a:schemeClr val="tx1"/>
                </a:solidFill>
              </a:rPr>
              <a:t>畫面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0"/>
            <a:endParaRPr lang="en-US" altLang="zh-TW" dirty="0">
              <a:solidFill>
                <a:schemeClr val="tx1"/>
              </a:solidFill>
            </a:endParaRPr>
          </a:p>
          <a:p>
            <a:pPr lvl="0"/>
            <a:endParaRPr lang="en-US" altLang="zh-TW" dirty="0" smtClean="0">
              <a:solidFill>
                <a:schemeClr val="tx1"/>
              </a:solidFill>
            </a:endParaRPr>
          </a:p>
          <a:p>
            <a:pPr lvl="0"/>
            <a:endParaRPr lang="en-US" altLang="zh-TW" dirty="0">
              <a:solidFill>
                <a:schemeClr val="tx1"/>
              </a:solidFill>
            </a:endParaRPr>
          </a:p>
          <a:p>
            <a:pPr lvl="0"/>
            <a:endParaRPr lang="en-US" altLang="zh-TW" dirty="0" smtClean="0">
              <a:solidFill>
                <a:schemeClr val="tx1"/>
              </a:solidFill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角色後進入登入</a:t>
            </a:r>
            <a:r>
              <a:rPr lang="en-US" altLang="zh-TW" dirty="0" smtClean="0">
                <a:solidFill>
                  <a:schemeClr val="tx1"/>
                </a:solidFill>
              </a:rPr>
              <a:t>/</a:t>
            </a:r>
            <a:r>
              <a:rPr lang="zh-TW" altLang="en-US" dirty="0" smtClean="0">
                <a:solidFill>
                  <a:schemeClr val="tx1"/>
                </a:solidFill>
              </a:rPr>
              <a:t>註冊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選擇</a:t>
            </a:r>
            <a:r>
              <a:rPr lang="zh-TW" altLang="en-US" dirty="0" smtClean="0">
                <a:solidFill>
                  <a:schemeClr val="tx1"/>
                </a:solidFill>
              </a:rPr>
              <a:t>管理員則只有登入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80" y="386818"/>
            <a:ext cx="2853175" cy="20850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09" y="2723324"/>
            <a:ext cx="2506638" cy="22462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64" y="2723323"/>
            <a:ext cx="2621953" cy="22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4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買家評論: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@RestController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"/api/ratings"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POST貼上評論: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class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RatingController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endParaRPr sz="1100" b="1">
              <a:solidFill>
                <a:srgbClr val="646464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createRating(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CreateRatingRequestVO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try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{</a:t>
            </a:r>
            <a:endParaRPr sz="1100" b="1">
              <a:solidFill>
                <a:srgbClr val="3F7F5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 RatingResponseVO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newRating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lang="en" sz="1100" b="1">
                <a:solidFill>
                  <a:srgbClr val="0000C0"/>
                </a:solidFill>
                <a:highlight>
                  <a:srgbClr val="D4D4D4"/>
                </a:highlight>
              </a:rPr>
              <a:t>ratingService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.createRating(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取得訂單明細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JAP儲存評價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633148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RatingController 功能簡介</a:t>
            </a:r>
            <a:endParaRPr/>
          </a:p>
        </p:txBody>
      </p:sp>
      <p:sp>
        <p:nvSpPr>
          <p:cNvPr id="324" name="Google Shape;32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買家(登入買家)的所有評論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GET 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</a:rPr>
              <a:t>/api/ratings/me</a:t>
            </a:r>
            <a:endParaRPr sz="1200"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@GetMapping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"/me"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getMyRatings() {</a:t>
            </a:r>
            <a:endParaRPr sz="1100" b="1">
              <a:solidFill>
                <a:srgbClr val="7F0055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       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</a:rPr>
              <a:t>修改評論</a:t>
            </a:r>
            <a:r>
              <a:rPr lang="en" sz="1200"/>
              <a:t>: </a:t>
            </a:r>
            <a:r>
              <a:rPr lang="en" sz="1200">
                <a:solidFill>
                  <a:srgbClr val="0000FF"/>
                </a:solidFill>
              </a:rPr>
              <a:t>PUT </a:t>
            </a:r>
            <a:r>
              <a:rPr lang="en" sz="1200" b="1">
                <a:solidFill>
                  <a:srgbClr val="0000FF"/>
                </a:solidFill>
                <a:highlight>
                  <a:srgbClr val="FFFFFF"/>
                </a:highlight>
              </a:rPr>
              <a:t>/api/ratings/{ratingId}</a:t>
            </a:r>
            <a:endParaRPr sz="1200"/>
          </a:p>
          <a:p>
            <a:pPr marL="25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@PutMapping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"/{ratingId}"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updateMyRating(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驗證角色是否為買家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取得評價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更新欄位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201462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WalletController 功能簡介</a:t>
            </a:r>
            <a:endParaRPr/>
          </a:p>
        </p:txBody>
      </p:sp>
      <p:sp>
        <p:nvSpPr>
          <p:cNvPr id="330" name="Google Shape;33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@PostMapping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00" b="1">
                <a:solidFill>
                  <a:srgbClr val="2A00FF"/>
                </a:solidFill>
                <a:highlight>
                  <a:srgbClr val="FFFFFF"/>
                </a:highlight>
              </a:rPr>
              <a:t>"/topup"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		// </a:t>
            </a:r>
            <a:r>
              <a:rPr lang="en" sz="1100" b="1">
                <a:solidFill>
                  <a:srgbClr val="0000FF"/>
                </a:solidFill>
                <a:highlight>
                  <a:srgbClr val="FFFFFF"/>
                </a:highlight>
              </a:rPr>
              <a:t>POST /api/wallet/topup</a:t>
            </a:r>
            <a:endParaRPr sz="1100"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" sz="1100" b="1">
                <a:solidFill>
                  <a:srgbClr val="7F0055"/>
                </a:solidFill>
                <a:highlight>
                  <a:srgbClr val="FFFFFF"/>
                </a:highlight>
              </a:rPr>
              <a:t>public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ResponseEntity&lt;?&gt; topUpMyWallet(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@Valid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100" b="1">
                <a:solidFill>
                  <a:srgbClr val="646464"/>
                </a:solidFill>
                <a:highlight>
                  <a:srgbClr val="FFFFFF"/>
                </a:highlight>
              </a:rPr>
              <a:t>@RequestBody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 TopUpRequestVO </a:t>
            </a:r>
            <a:r>
              <a:rPr lang="en" sz="1100" b="1">
                <a:solidFill>
                  <a:srgbClr val="6A3E3E"/>
                </a:solidFill>
                <a:highlight>
                  <a:srgbClr val="FFFFFF"/>
                </a:highlight>
              </a:rPr>
              <a:t>requestVO</a:t>
            </a:r>
            <a:r>
              <a:rPr lang="en" sz="1100" b="1">
                <a:solidFill>
                  <a:schemeClr val="dk1"/>
                </a:solidFill>
                <a:highlight>
                  <a:srgbClr val="FFFFFF"/>
                </a:highlight>
              </a:rPr>
              <a:t>) {</a:t>
            </a:r>
            <a:endParaRPr sz="11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取得錢包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加值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儲存變更錢包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JPA建立交易紀錄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將紀錄存到後端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回傳更新後的錢包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620036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142" y="80104"/>
            <a:ext cx="5787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AdminUserController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管理員後台會員管理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2" y="617197"/>
            <a:ext cx="3638267" cy="27413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7" y="3360377"/>
            <a:ext cx="3991795" cy="17190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08098" y="2149390"/>
            <a:ext cx="47359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：管理員查看所有會員清單（買家＋賣家）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/admin/users/{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查單一會員詳細資料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DELETE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/admin/users/{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：呼叫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AdminUserService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刪除或停用會員帳號</a:t>
            </a:r>
          </a:p>
        </p:txBody>
      </p:sp>
    </p:spTree>
    <p:extLst>
      <p:ext uri="{BB962C8B-B14F-4D97-AF65-F5344CB8AC3E}">
        <p14:creationId xmlns:p14="http://schemas.microsoft.com/office/powerpoint/2010/main" val="2211388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141" y="94112"/>
            <a:ext cx="4246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報表  </a:t>
            </a:r>
            <a:r>
              <a:rPr lang="en-US" altLang="zh-TW" sz="2000" dirty="0" err="1"/>
              <a:t>AdminReportController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1" y="678780"/>
            <a:ext cx="3906300" cy="14278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1" y="2106600"/>
            <a:ext cx="3669877" cy="25373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407" y="678780"/>
            <a:ext cx="3487928" cy="18105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23441" y="3129771"/>
            <a:ext cx="49515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GET 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/admin/reports/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summary?period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=WEEK|QUARTER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：取得周報／季報營運摘要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GET 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/admin/reports/financial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：取得營收、訂單數、平均客單價等財務統計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只負責接收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period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等參數，實際統計邏輯交給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AdminReportService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318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結論</a:t>
            </a:r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本專案，整合前端與後端技術，實作會員登入、商品展示、購物車、訂單管理等功能。前端使用HTML、JavaScript建構互動式介面，並串接後端RESTful API。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後端則採用Spring Boot 搭配JWT 驗證與資料庫(MySQL)，實現完整的帳號驗證與訂單資料管理，本專案展示了前後端分離商城系統。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串接綠界第三方金流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758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27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綠界支付流程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9600" y="1704975"/>
            <a:ext cx="8083296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350" b="1" dirty="0">
                <a:solidFill>
                  <a:srgbClr val="F59E0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❶ 結帳頁面</a:t>
            </a: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- </a:t>
            </a:r>
            <a:r>
              <a:rPr lang="en-US" sz="1350" dirty="0" err="1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買家點擊</a:t>
            </a:r>
            <a:r>
              <a:rPr lang="en-US" sz="1350" dirty="0" smtClean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「</a:t>
            </a:r>
            <a:r>
              <a:rPr lang="zh-TW" altLang="en-US" sz="1350" dirty="0" smtClean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綠界支付</a:t>
            </a:r>
            <a:r>
              <a:rPr lang="en-US" sz="1350" dirty="0" smtClean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」</a:t>
            </a: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按鈕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9600" y="2131665"/>
            <a:ext cx="8083296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350" b="1" dirty="0">
                <a:solidFill>
                  <a:srgbClr val="F59E0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❷ 訂單建立</a:t>
            </a: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- 系統計算購物車金額與商品明細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9600" y="2558355"/>
            <a:ext cx="8083296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350" b="1" dirty="0">
                <a:solidFill>
                  <a:srgbClr val="F59E0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❸ 參數準備</a:t>
            </a: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- 產生綠界所需參數 + SHA-256 簽章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9600" y="2985046"/>
            <a:ext cx="8083296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350" b="1" dirty="0">
                <a:solidFill>
                  <a:srgbClr val="F59E0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❹ 自動跳轉</a:t>
            </a: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- 送出自動提交的 HTML 表單到綠界頁面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9600" y="3411736"/>
            <a:ext cx="8083296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350" b="1" dirty="0">
                <a:solidFill>
                  <a:srgbClr val="F59E0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❺ 支付完成</a:t>
            </a: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- 用戶選擇付款方式（信用卡、超商、ATM）並完成付款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9600" y="3838426"/>
            <a:ext cx="8083296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350" b="1" dirty="0">
                <a:solidFill>
                  <a:srgbClr val="F59E0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❻ 回調通知</a:t>
            </a: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- 綠界回傳 /notify，系統驗證並自動建立訂單紀錄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61370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83940"/>
            <a:ext cx="7924800" cy="1415355"/>
          </a:xfrm>
          <a:prstGeom prst="rect">
            <a:avLst/>
          </a:prstGeom>
          <a:solidFill>
            <a:srgbClr val="DBEAFE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2851696"/>
            <a:ext cx="3810000" cy="244375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724400" y="2851696"/>
            <a:ext cx="3810000" cy="244375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27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綠界支付 - 編碼與兼容性處理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952500" y="1588740"/>
            <a:ext cx="742264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⚙️ 關鍵設定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52500" y="1845915"/>
            <a:ext cx="72771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request.setCharacterEncoding("UTF-8")</a:t>
            </a: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- 強制設定回調請求編碼，避免中文或特殊符號驗證失敗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914400" y="3156496"/>
            <a:ext cx="326440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🌍 UTF-8 編碼需求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219200" y="3413671"/>
            <a:ext cx="2895600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368"/>
              </a:lnSpc>
              <a:buSzPct val="100000"/>
              <a:buChar char="•"/>
            </a:pPr>
            <a:r>
              <a:rPr lang="en-US" sz="114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中文字符正確識別</a:t>
            </a:r>
            <a:endParaRPr lang="en-US" sz="1140" dirty="0"/>
          </a:p>
          <a:p>
            <a:pPr marL="342900" indent="-342900">
              <a:lnSpc>
                <a:spcPts val="1368"/>
              </a:lnSpc>
              <a:buSzPct val="100000"/>
              <a:buChar char="•"/>
            </a:pPr>
            <a:r>
              <a:rPr lang="en-US" sz="114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特殊符號完整保留</a:t>
            </a:r>
            <a:endParaRPr lang="en-US" sz="1140" dirty="0"/>
          </a:p>
          <a:p>
            <a:pPr marL="342900" indent="-342900">
              <a:lnSpc>
                <a:spcPts val="1368"/>
              </a:lnSpc>
              <a:buSzPct val="100000"/>
              <a:buChar char="•"/>
            </a:pPr>
            <a:r>
              <a:rPr lang="en-US" sz="114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CheckMacValue 簽章不失敗</a:t>
            </a:r>
            <a:endParaRPr lang="en-US" sz="1140" dirty="0"/>
          </a:p>
          <a:p>
            <a:pPr marL="342900" indent="-342900">
              <a:lnSpc>
                <a:spcPts val="1368"/>
              </a:lnSpc>
              <a:buSzPct val="100000"/>
              <a:buChar char="•"/>
            </a:pPr>
            <a:r>
              <a:rPr lang="en-US" sz="114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訂單備註與商品名稱</a:t>
            </a:r>
            <a:endParaRPr lang="en-US" sz="1140" dirty="0"/>
          </a:p>
        </p:txBody>
      </p:sp>
      <p:sp>
        <p:nvSpPr>
          <p:cNvPr id="10" name="Text 8"/>
          <p:cNvSpPr/>
          <p:nvPr/>
        </p:nvSpPr>
        <p:spPr>
          <a:xfrm>
            <a:off x="5029200" y="3156496"/>
            <a:ext cx="326440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🎫 CustomField1 機制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334000" y="3413671"/>
            <a:ext cx="2895600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368"/>
              </a:lnSpc>
              <a:buSzPct val="100000"/>
              <a:buChar char="•"/>
            </a:pPr>
            <a:r>
              <a:rPr lang="en-US" sz="114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傳遞使用者 ID 到綠界</a:t>
            </a:r>
            <a:endParaRPr lang="en-US" sz="1140" dirty="0"/>
          </a:p>
          <a:p>
            <a:pPr marL="342900" indent="-342900">
              <a:lnSpc>
                <a:spcPts val="1368"/>
              </a:lnSpc>
              <a:buSzPct val="100000"/>
              <a:buChar char="•"/>
            </a:pPr>
            <a:r>
              <a:rPr lang="en-US" sz="114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回調時綠界帶回此值</a:t>
            </a:r>
            <a:endParaRPr lang="en-US" sz="1140" dirty="0"/>
          </a:p>
          <a:p>
            <a:pPr marL="342900" indent="-342900">
              <a:lnSpc>
                <a:spcPts val="1368"/>
              </a:lnSpc>
              <a:buSzPct val="100000"/>
              <a:buChar char="•"/>
            </a:pPr>
            <a:r>
              <a:rPr lang="en-US" sz="114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用以正確對應訂單</a:t>
            </a:r>
            <a:endParaRPr lang="en-US" sz="1140" dirty="0"/>
          </a:p>
          <a:p>
            <a:pPr marL="342900" indent="-342900">
              <a:lnSpc>
                <a:spcPts val="1368"/>
              </a:lnSpc>
              <a:buSzPct val="100000"/>
              <a:buChar char="•"/>
            </a:pPr>
            <a:r>
              <a:rPr lang="en-US" sz="114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安全識別購買者</a:t>
            </a:r>
            <a:endParaRPr lang="en-US" sz="1140" dirty="0"/>
          </a:p>
        </p:txBody>
      </p:sp>
    </p:spTree>
    <p:extLst>
      <p:ext uri="{BB962C8B-B14F-4D97-AF65-F5344CB8AC3E}">
        <p14:creationId xmlns:p14="http://schemas.microsoft.com/office/powerpoint/2010/main" val="3979209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83940"/>
            <a:ext cx="3810000" cy="244375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724400" y="1283940"/>
            <a:ext cx="3810000" cy="244375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3880098"/>
            <a:ext cx="7924800" cy="1415355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27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綠界支付 - 安全最佳實踐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914400" y="1588740"/>
            <a:ext cx="326440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🔐 簽章驗證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219200" y="1845915"/>
            <a:ext cx="2895600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✓ 每筆交易必須驗證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✓ SHA-256 加密算法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✓ 參數完整性檢查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✓ 防止資料竄改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029200" y="1588740"/>
            <a:ext cx="326440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🛡️ 資訊安全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34000" y="1845915"/>
            <a:ext cx="2895600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✓ HTTPS 加密傳輸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✓ 敏感資訊保護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✓ API Key 機密管理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✓ 日誌記錄與審計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914400" y="4184898"/>
            <a:ext cx="746150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💡 開發提示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14400" y="4442073"/>
            <a:ext cx="73152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8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測試環境中，如遇編碼不一致且交易成功 (RtnCode=1)，可暫時允許略過簽章驗證以便除錯。生產環境必須啟用嚴格驗證。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0785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283940"/>
            <a:ext cx="7924800" cy="1415355"/>
          </a:xfrm>
          <a:prstGeom prst="rect">
            <a:avLst/>
          </a:prstGeom>
          <a:solidFill>
            <a:srgbClr val="DBEAFE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9600" y="2851696"/>
            <a:ext cx="3810000" cy="244375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724400" y="2851696"/>
            <a:ext cx="3810000" cy="244375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609600" y="5447854"/>
            <a:ext cx="7924800" cy="1415355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2563EB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本地開發環境設定重點 - Ngrok 外網穿透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952500" y="1588740"/>
            <a:ext cx="742264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2563EB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⚠️ 重要提示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952500" y="1845915"/>
            <a:ext cx="72771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綠界回調 URL 不能使用 localhost！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必須使用公開可訪問的網址，本地開發環境使用 Ngrok 建立外網穿透隧道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914400" y="3156496"/>
            <a:ext cx="326440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2563EB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🌐 Ngrok 設定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19200" y="3413671"/>
            <a:ext cx="2895600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下載並安裝 Ngrok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執行：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ngrok http 8080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取得公開 URL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格式：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https://xxxxx.ngrok-free.dev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029200" y="3156496"/>
            <a:ext cx="326440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2563EB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⚙️ 配置範例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334000" y="3413671"/>
            <a:ext cx="2895600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application.properties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ecpay.return.url=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https://gayla-unbriefed-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144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unreluctantly.ngrok-free.dev/notify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14400" y="5752654"/>
            <a:ext cx="746150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2563EB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✅ 測試流程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14400" y="6009829"/>
            <a:ext cx="73152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啟動 Ngrok → 更新 application.properties 配置 → 重啟 Spring Boot 應用 → 完成綠界支付流程測試 → 生產環境時更改為真實域名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35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662874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註冊系統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80787" cy="34164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輸入</a:t>
            </a:r>
            <a:r>
              <a:rPr lang="zh-TW" altLang="en-US" dirty="0" smtClean="0">
                <a:solidFill>
                  <a:schemeClr val="tx1"/>
                </a:solidFill>
              </a:rPr>
              <a:t>電子郵件後按下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獲取驗證碼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驗證碼會傳送到郵箱裡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     (</a:t>
            </a:r>
            <a:r>
              <a:rPr lang="zh-TW" altLang="en-US" dirty="0" smtClean="0">
                <a:solidFill>
                  <a:schemeClr val="tx1"/>
                </a:solidFill>
              </a:rPr>
              <a:t>後端</a:t>
            </a:r>
            <a:r>
              <a:rPr lang="en-US" altLang="zh-TW" dirty="0" smtClean="0">
                <a:solidFill>
                  <a:schemeClr val="tx1"/>
                </a:solidFill>
              </a:rPr>
              <a:t>Console</a:t>
            </a:r>
            <a:r>
              <a:rPr lang="zh-TW" altLang="en-US" dirty="0" smtClean="0">
                <a:solidFill>
                  <a:schemeClr val="tx1"/>
                </a:solidFill>
              </a:rPr>
              <a:t>也能看到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2" y="2397549"/>
            <a:ext cx="3074504" cy="1671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227" y="1240577"/>
            <a:ext cx="2353057" cy="377839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780671" y="502795"/>
            <a:ext cx="2954655" cy="94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zh-TW" altLang="en-US" sz="1800" dirty="0">
                <a:solidFill>
                  <a:schemeClr val="tx1"/>
                </a:solidFill>
              </a:rPr>
              <a:t>輸入驗證碼跟基本資料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zh-TW" altLang="en-US" sz="1800" dirty="0">
                <a:solidFill>
                  <a:schemeClr val="tx1"/>
                </a:solidFill>
              </a:rPr>
              <a:t>註冊完成後會跳回首頁</a:t>
            </a:r>
            <a:endParaRPr lang="en-US" altLang="zh-TW" sz="1800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81099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27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系統整體架構流程圖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3532747" y="1283940"/>
            <a:ext cx="2078358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👤 用戶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3532747" y="1558230"/>
            <a:ext cx="2078358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20"/>
              </a:lnSpc>
              <a:buNone/>
            </a:pPr>
            <a:r>
              <a:rPr lang="en-US" sz="2400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↓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532747" y="2045791"/>
            <a:ext cx="2078358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🛒 前端（購物車頁面）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3532747" y="2320082"/>
            <a:ext cx="2078358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20"/>
              </a:lnSpc>
              <a:buNone/>
            </a:pPr>
            <a:r>
              <a:rPr lang="en-US" sz="2400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↓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532747" y="2807643"/>
            <a:ext cx="2078358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📡 後端 Spring Boot API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3532747" y="3081933"/>
            <a:ext cx="2078358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20"/>
              </a:lnSpc>
              <a:buNone/>
            </a:pPr>
            <a:r>
              <a:rPr lang="en-US" sz="2400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↓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3532747" y="3569494"/>
            <a:ext cx="2078358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💳 綠界支付網關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3532747" y="3843784"/>
            <a:ext cx="2078358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20"/>
              </a:lnSpc>
              <a:buNone/>
            </a:pPr>
            <a:r>
              <a:rPr lang="en-US" sz="2400" dirty="0">
                <a:solidFill>
                  <a:srgbClr val="F59E0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↓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3532747" y="4331345"/>
            <a:ext cx="2078358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✅ 訂單建立與紀錄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91401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610767"/>
            <a:ext cx="3810000" cy="244375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724400" y="1610767"/>
            <a:ext cx="3810000" cy="244375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19050" dir="5400000" algn="bl" rotWithShape="0">
              <a:srgbClr val="000000">
                <a:alpha val="12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609600"/>
            <a:ext cx="8083296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27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專案技術亮點與成果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914400" y="1915567"/>
            <a:ext cx="326440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🎯 核心亮點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219200" y="2172742"/>
            <a:ext cx="2895600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完整的多賣家拆單系統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JWT 安全認證與權限管理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SHA-256 支付簽章機制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RESTful API 設計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029200" y="1915567"/>
            <a:ext cx="326440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📊 成果展示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334000" y="2172742"/>
            <a:ext cx="2895600" cy="157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支援多支付方式整合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高效的資料庫查詢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前後端完整分離</a:t>
            </a:r>
            <a:endParaRPr lang="en-US" sz="1200" dirty="0"/>
          </a:p>
          <a:p>
            <a:pPr marL="342900" indent="-342900">
              <a:lnSpc>
                <a:spcPts val="1440"/>
              </a:lnSpc>
              <a:buSzPct val="100000"/>
              <a:buChar char="•"/>
            </a:pPr>
            <a:r>
              <a:rPr lang="en-US" sz="1200" dirty="0">
                <a:solidFill>
                  <a:srgbClr val="1F293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生產環境可部署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313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796" y="54086"/>
            <a:ext cx="1503848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重設密碼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點選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忘記密碼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r>
              <a:rPr lang="zh-TW" altLang="en-US" dirty="0" smtClean="0">
                <a:solidFill>
                  <a:schemeClr val="tx1"/>
                </a:solidFill>
              </a:rPr>
              <a:t>，輸入</a:t>
            </a:r>
            <a:r>
              <a:rPr lang="en-US" altLang="zh-TW" dirty="0" smtClean="0">
                <a:solidFill>
                  <a:schemeClr val="tx1"/>
                </a:solidFill>
              </a:rPr>
              <a:t>Email</a:t>
            </a:r>
            <a:r>
              <a:rPr lang="zh-TW" altLang="en-US" dirty="0" smtClean="0">
                <a:solidFill>
                  <a:schemeClr val="tx1"/>
                </a:solidFill>
              </a:rPr>
              <a:t>按下發送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點選郵件裡的連結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輸入新密碼就可以完成重設了</a:t>
            </a:r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78" y="155296"/>
            <a:ext cx="2642566" cy="21904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" y="1877178"/>
            <a:ext cx="2980807" cy="14027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820" y="2932507"/>
            <a:ext cx="2220981" cy="21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02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81558"/>
            <a:ext cx="17357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登入系統</a:t>
            </a:r>
            <a:endParaRPr b="1"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" dirty="0">
                <a:solidFill>
                  <a:schemeClr val="tx1"/>
                </a:solidFill>
              </a:rPr>
              <a:t>輸入您的帳號密碼，例如：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tx1"/>
                </a:solidFill>
              </a:rPr>
              <a:t>	帳號：</a:t>
            </a:r>
            <a:r>
              <a:rPr lang="en-US" dirty="0" smtClean="0">
                <a:solidFill>
                  <a:schemeClr val="tx1"/>
                </a:solidFill>
              </a:rPr>
              <a:t>b1@gmail.com</a:t>
            </a:r>
            <a:endParaRPr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tx1"/>
                </a:solidFill>
              </a:rPr>
              <a:t>	密碼：</a:t>
            </a:r>
            <a:r>
              <a:rPr lang="en-US" dirty="0" smtClean="0">
                <a:solidFill>
                  <a:schemeClr val="tx1"/>
                </a:solidFill>
              </a:rPr>
              <a:t>a1234567</a:t>
            </a:r>
            <a:endParaRPr dirty="0" smtClean="0">
              <a:solidFill>
                <a:schemeClr val="tx1"/>
              </a:solidFill>
            </a:endParaRPr>
          </a:p>
          <a:p>
            <a:pPr lvl="0"/>
            <a:r>
              <a:rPr lang="en" dirty="0">
                <a:solidFill>
                  <a:schemeClr val="tx1"/>
                </a:solidFill>
              </a:rPr>
              <a:t>按下「登入」</a:t>
            </a:r>
            <a:r>
              <a:rPr lang="en" dirty="0" smtClean="0">
                <a:solidFill>
                  <a:schemeClr val="tx1"/>
                </a:solidFill>
              </a:rPr>
              <a:t>按鈕後</a:t>
            </a:r>
            <a:r>
              <a:rPr lang="zh-TW" altLang="en-US" dirty="0" smtClean="0">
                <a:solidFill>
                  <a:schemeClr val="tx1"/>
                </a:solidFill>
              </a:rPr>
              <a:t>，進入商城首頁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78" y="778753"/>
            <a:ext cx="3180425" cy="35714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2986</Words>
  <Application>Microsoft Office PowerPoint</Application>
  <PresentationFormat>如螢幕大小 (16:9)</PresentationFormat>
  <Paragraphs>628</Paragraphs>
  <Slides>71</Slides>
  <Notes>51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0" baseType="lpstr">
      <vt:lpstr>Microsoft YaHei</vt:lpstr>
      <vt:lpstr>Roboto Mono</vt:lpstr>
      <vt:lpstr>微軟正黑體</vt:lpstr>
      <vt:lpstr>標楷體</vt:lpstr>
      <vt:lpstr>Arial</vt:lpstr>
      <vt:lpstr>Calibri</vt:lpstr>
      <vt:lpstr>Courier New</vt:lpstr>
      <vt:lpstr>Wingdings</vt:lpstr>
      <vt:lpstr>Simple Light</vt:lpstr>
      <vt:lpstr>專案名稱: 全端電商平台</vt:lpstr>
      <vt:lpstr>大綱</vt:lpstr>
      <vt:lpstr>專案介紹</vt:lpstr>
      <vt:lpstr>使用案例（Use Case）</vt:lpstr>
      <vt:lpstr>系統功能說明</vt:lpstr>
      <vt:lpstr>首頁</vt:lpstr>
      <vt:lpstr>註冊系統</vt:lpstr>
      <vt:lpstr>重設密碼</vt:lpstr>
      <vt:lpstr>登入系統</vt:lpstr>
      <vt:lpstr>商城首頁</vt:lpstr>
      <vt:lpstr>管理購物車</vt:lpstr>
      <vt:lpstr>結帳</vt:lpstr>
      <vt:lpstr>建立訂單</vt:lpstr>
      <vt:lpstr>商品評價</vt:lpstr>
      <vt:lpstr>查詢歷史訂單</vt:lpstr>
      <vt:lpstr>賣家商店</vt:lpstr>
      <vt:lpstr>帳戶管理</vt:lpstr>
      <vt:lpstr>賣家訂單紀錄</vt:lpstr>
      <vt:lpstr>評價紀錄</vt:lpstr>
      <vt:lpstr>資料庫模型圖</vt:lpstr>
      <vt:lpstr>資料庫模型圖說明 - 使用者 &amp; 認證 (User &amp; Auth) </vt:lpstr>
      <vt:lpstr>商品 &amp; 分類 (Product &amp; Catalog)</vt:lpstr>
      <vt:lpstr>購物車 &amp; 訂單 (Cart &amp; Order) </vt:lpstr>
      <vt:lpstr>金流 &amp; 帳戶 (Wallet &amp; Finance)</vt:lpstr>
      <vt:lpstr>前端程式</vt:lpstr>
      <vt:lpstr>API 呼叫流程整理</vt:lpstr>
      <vt:lpstr>前端畫面區塊程式</vt:lpstr>
      <vt:lpstr>前端畫面區塊程式</vt:lpstr>
      <vt:lpstr>登入功能</vt:lpstr>
      <vt:lpstr>顯示商品</vt:lpstr>
      <vt:lpstr>加入購物車</vt:lpstr>
      <vt:lpstr>購物車更新</vt:lpstr>
      <vt:lpstr>handleCheckout（）提交訂單功能</vt:lpstr>
      <vt:lpstr>renderCart 顯示訂單清單</vt:lpstr>
      <vt:lpstr>fetchOrderDetails(orderId) - 顯示特定訂單詳細資料</vt:lpstr>
      <vt:lpstr>renderProductRatings - 買家評價</vt:lpstr>
      <vt:lpstr>fetchMyProducts - 賣家商品</vt:lpstr>
      <vt:lpstr>fetchMyBankAccount/fetchMyWallet - 賣家帳戶 </vt:lpstr>
      <vt:lpstr>fetchMySellerOrders() 獲取我(賣家)的所有訂單</vt:lpstr>
      <vt:lpstr>fetchMyRatings - 賣家評價</vt:lpstr>
      <vt:lpstr>PowerPoint 簡報</vt:lpstr>
      <vt:lpstr>PowerPoint 簡報</vt:lpstr>
      <vt:lpstr>PowerPoint 簡報</vt:lpstr>
      <vt:lpstr>PowerPoint 簡報</vt:lpstr>
      <vt:lpstr>PowerPoint 簡報</vt:lpstr>
      <vt:lpstr>後端架構概述</vt:lpstr>
      <vt:lpstr>JWT 驗證與帳號 - JwtUtil </vt:lpstr>
      <vt:lpstr>PowerPoint 簡報</vt:lpstr>
      <vt:lpstr>PowerPoint 簡報</vt:lpstr>
      <vt:lpstr>AuthController 功能簡介</vt:lpstr>
      <vt:lpstr>登入驗證API - AuthController</vt:lpstr>
      <vt:lpstr>Product 實體類別</vt:lpstr>
      <vt:lpstr>ProductController</vt:lpstr>
      <vt:lpstr>Order 實體類別</vt:lpstr>
      <vt:lpstr>OrderController功能簡介</vt:lpstr>
      <vt:lpstr>PowerPoint 簡報</vt:lpstr>
      <vt:lpstr>OrderItem實體類別</vt:lpstr>
      <vt:lpstr>資料庫Order_items和Orders關聯性</vt:lpstr>
      <vt:lpstr>SellerOrderController 功能簡介 </vt:lpstr>
      <vt:lpstr>RatingController 功能簡介</vt:lpstr>
      <vt:lpstr>RatingController 功能簡介</vt:lpstr>
      <vt:lpstr>WalletController 功能簡介</vt:lpstr>
      <vt:lpstr>PowerPoint 簡報</vt:lpstr>
      <vt:lpstr>PowerPoint 簡報</vt:lpstr>
      <vt:lpstr>結論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專案名稱: 全端電商平台</dc:title>
  <cp:lastModifiedBy>student</cp:lastModifiedBy>
  <cp:revision>30</cp:revision>
  <dcterms:modified xsi:type="dcterms:W3CDTF">2025-11-26T09:30:00Z</dcterms:modified>
</cp:coreProperties>
</file>